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8" r:id="rId2"/>
    <p:sldId id="263" r:id="rId3"/>
    <p:sldId id="257" r:id="rId4"/>
    <p:sldId id="269" r:id="rId5"/>
    <p:sldId id="261" r:id="rId6"/>
    <p:sldId id="270" r:id="rId7"/>
    <p:sldId id="267" r:id="rId8"/>
    <p:sldId id="271" r:id="rId9"/>
    <p:sldId id="272" r:id="rId10"/>
    <p:sldId id="27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p:scale>
          <a:sx n="70" d="100"/>
          <a:sy n="70" d="100"/>
        </p:scale>
        <p:origin x="-1380" y="-72"/>
      </p:cViewPr>
      <p:guideLst>
        <p:guide orient="horz" pos="2160"/>
        <p:guide pos="2880"/>
      </p:guideLst>
    </p:cSldViewPr>
  </p:slideViewPr>
  <p:outlineViewPr>
    <p:cViewPr>
      <p:scale>
        <a:sx n="33" d="100"/>
        <a:sy n="33" d="100"/>
      </p:scale>
      <p:origin x="0" y="148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30"/>
      <c:perspective val="30"/>
    </c:view3D>
    <c:plotArea>
      <c:layout/>
      <c:pie3DChart>
        <c:varyColors val="1"/>
        <c:ser>
          <c:idx val="0"/>
          <c:order val="0"/>
          <c:explosion val="30"/>
          <c:dLbls>
            <c:txPr>
              <a:bodyPr/>
              <a:lstStyle/>
              <a:p>
                <a:pPr>
                  <a:defRPr sz="1400">
                    <a:solidFill>
                      <a:srgbClr val="002060"/>
                    </a:solidFill>
                    <a:latin typeface="Times New Roman" pitchFamily="18" charset="0"/>
                    <a:cs typeface="Times New Roman" pitchFamily="18" charset="0"/>
                  </a:defRPr>
                </a:pPr>
                <a:endParaRPr lang="en-US"/>
              </a:p>
            </c:txPr>
            <c:showVal val="1"/>
            <c:showCatName val="1"/>
          </c:dLbls>
          <c:cat>
            <c:strRef>
              <c:f>Sheet3!$K$13:$K$18</c:f>
              <c:strCache>
                <c:ptCount val="6"/>
                <c:pt idx="0">
                  <c:v>Maharastra</c:v>
                </c:pt>
                <c:pt idx="1">
                  <c:v>Andra Pradesh</c:v>
                </c:pt>
                <c:pt idx="2">
                  <c:v>Karnataka</c:v>
                </c:pt>
                <c:pt idx="3">
                  <c:v>Madhya Pradesh</c:v>
                </c:pt>
                <c:pt idx="4">
                  <c:v>Kerala</c:v>
                </c:pt>
                <c:pt idx="5">
                  <c:v>Other</c:v>
                </c:pt>
              </c:strCache>
            </c:strRef>
          </c:cat>
          <c:val>
            <c:numRef>
              <c:f>Sheet3!$L$13:$L$18</c:f>
              <c:numCache>
                <c:formatCode>0.0</c:formatCode>
                <c:ptCount val="6"/>
                <c:pt idx="0">
                  <c:v>27.526537734477206</c:v>
                </c:pt>
                <c:pt idx="1">
                  <c:v>18.700014541224327</c:v>
                </c:pt>
                <c:pt idx="2">
                  <c:v>13.632397847898794</c:v>
                </c:pt>
                <c:pt idx="3">
                  <c:v>8.5502399302021228</c:v>
                </c:pt>
                <c:pt idx="4">
                  <c:v>7.8595317725752434</c:v>
                </c:pt>
                <c:pt idx="5">
                  <c:v>23.7</c:v>
                </c:pt>
              </c:numCache>
            </c:numRef>
          </c:val>
        </c:ser>
        <c:dLbls>
          <c:showVal val="1"/>
          <c:showCatName val="1"/>
        </c:dLbls>
      </c:pie3DChart>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EBCAF0-8715-4FC0-BDEA-AA3BBE3E41E7}" type="datetimeFigureOut">
              <a:rPr lang="en-US" smtClean="0"/>
              <a:pPr/>
              <a:t>28/12/2018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E07759-667A-47A3-97C1-983CEF3BB2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D016EE9-9F08-459B-8BF8-22575C71D4D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16EE9-9F08-459B-8BF8-22575C71D4D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016EE9-9F08-459B-8BF8-22575C71D4D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901504-A704-4624-94BA-28CEB9F8C9B3}" type="datetimeFigureOut">
              <a:rPr lang="en-US" smtClean="0"/>
              <a:pPr/>
              <a:t>28/12/2018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D016EE9-9F08-459B-8BF8-22575C71D4D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2901504-A704-4624-94BA-28CEB9F8C9B3}" type="datetimeFigureOut">
              <a:rPr lang="en-US" smtClean="0"/>
              <a:pPr/>
              <a:t>28/12/2018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016EE9-9F08-459B-8BF8-22575C71D4D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a:bodyPr>
          <a:lstStyle/>
          <a:p>
            <a:r>
              <a:rPr lang="en-US" sz="4800" dirty="0" smtClean="0"/>
              <a:t>Farmer Suicides</a:t>
            </a:r>
            <a:endParaRPr lang="en-US" dirty="0"/>
          </a:p>
        </p:txBody>
      </p:sp>
      <p:pic>
        <p:nvPicPr>
          <p:cNvPr id="1026" name="Picture 2" descr="C:\Users\H_Bhosle\Desktop\New folder\images.jpg"/>
          <p:cNvPicPr>
            <a:picLocks noGrp="1" noChangeAspect="1" noChangeArrowheads="1"/>
          </p:cNvPicPr>
          <p:nvPr>
            <p:ph idx="1"/>
          </p:nvPr>
        </p:nvPicPr>
        <p:blipFill>
          <a:blip r:embed="rId2" cstate="print"/>
          <a:srcRect/>
          <a:stretch>
            <a:fillRect/>
          </a:stretch>
        </p:blipFill>
        <p:spPr bwMode="auto">
          <a:xfrm>
            <a:off x="1714480" y="1416037"/>
            <a:ext cx="6134120" cy="3485945"/>
          </a:xfrm>
          <a:prstGeom prst="rect">
            <a:avLst/>
          </a:prstGeom>
          <a:noFill/>
        </p:spPr>
      </p:pic>
      <p:sp>
        <p:nvSpPr>
          <p:cNvPr id="5" name="Rectangle 4"/>
          <p:cNvSpPr/>
          <p:nvPr/>
        </p:nvSpPr>
        <p:spPr>
          <a:xfrm>
            <a:off x="4357718" y="5022519"/>
            <a:ext cx="4572000" cy="1831271"/>
          </a:xfrm>
          <a:prstGeom prst="rect">
            <a:avLst/>
          </a:prstGeom>
        </p:spPr>
        <p:txBody>
          <a:bodyPr>
            <a:spAutoFit/>
          </a:bodyPr>
          <a:lstStyle/>
          <a:p>
            <a:pPr marL="274320" lvl="0" indent="-274320" algn="ctr">
              <a:spcBef>
                <a:spcPts val="600"/>
              </a:spcBef>
              <a:buClr>
                <a:schemeClr val="accent1"/>
              </a:buClr>
              <a:buSzPct val="80000"/>
              <a:defRPr/>
            </a:pPr>
            <a:r>
              <a:rPr lang="en-US" sz="1600" i="1" dirty="0" smtClean="0">
                <a:solidFill>
                  <a:schemeClr val="tx2">
                    <a:shade val="30000"/>
                    <a:satMod val="150000"/>
                  </a:schemeClr>
                </a:solidFill>
                <a:latin typeface="Algerian" pitchFamily="82" charset="0"/>
              </a:rPr>
              <a:t>By</a:t>
            </a:r>
          </a:p>
          <a:p>
            <a:pPr marL="274320" lvl="0" indent="-274320" algn="ctr">
              <a:spcBef>
                <a:spcPts val="600"/>
              </a:spcBef>
              <a:buClr>
                <a:schemeClr val="accent1"/>
              </a:buClr>
              <a:buSzPct val="80000"/>
              <a:defRPr/>
            </a:pPr>
            <a:r>
              <a:rPr lang="en-US" b="1" i="1" dirty="0" smtClean="0">
                <a:solidFill>
                  <a:schemeClr val="tx2">
                    <a:shade val="30000"/>
                    <a:satMod val="150000"/>
                  </a:schemeClr>
                </a:solidFill>
                <a:effectLst>
                  <a:outerShdw blurRad="38100" dist="38100" dir="2700000" algn="tl">
                    <a:srgbClr val="000000">
                      <a:alpha val="43137"/>
                    </a:srgbClr>
                  </a:outerShdw>
                </a:effectLst>
                <a:latin typeface="Algerian" pitchFamily="82" charset="0"/>
              </a:rPr>
              <a:t>Dr. V. S. </a:t>
            </a:r>
            <a:r>
              <a:rPr lang="en-US" b="1" i="1" dirty="0" err="1" smtClean="0">
                <a:solidFill>
                  <a:schemeClr val="tx2">
                    <a:shade val="30000"/>
                    <a:satMod val="150000"/>
                  </a:schemeClr>
                </a:solidFill>
                <a:effectLst>
                  <a:outerShdw blurRad="38100" dist="38100" dir="2700000" algn="tl">
                    <a:srgbClr val="000000">
                      <a:alpha val="43137"/>
                    </a:srgbClr>
                  </a:outerShdw>
                </a:effectLst>
                <a:latin typeface="Algerian" pitchFamily="82" charset="0"/>
              </a:rPr>
              <a:t>Karpe</a:t>
            </a:r>
            <a:endParaRPr lang="en-US" b="1" i="1" dirty="0" smtClean="0">
              <a:solidFill>
                <a:schemeClr val="tx2">
                  <a:shade val="30000"/>
                  <a:satMod val="150000"/>
                </a:schemeClr>
              </a:solidFill>
              <a:effectLst>
                <a:outerShdw blurRad="38100" dist="38100" dir="2700000" algn="tl">
                  <a:srgbClr val="000000">
                    <a:alpha val="43137"/>
                  </a:srgbClr>
                </a:outerShdw>
              </a:effectLst>
              <a:latin typeface="Algerian" pitchFamily="82" charset="0"/>
            </a:endParaRPr>
          </a:p>
          <a:p>
            <a:pPr marL="274320" lvl="0" indent="-274320" algn="ctr">
              <a:spcBef>
                <a:spcPts val="600"/>
              </a:spcBef>
              <a:buClr>
                <a:schemeClr val="accent1"/>
              </a:buClr>
              <a:buSzPct val="80000"/>
              <a:defRPr/>
            </a:pPr>
            <a:r>
              <a:rPr lang="en-US" sz="1600" i="1" dirty="0"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Dept. of Economics</a:t>
            </a:r>
          </a:p>
          <a:p>
            <a:pPr marL="274320" indent="-274320" algn="ctr">
              <a:spcBef>
                <a:spcPts val="600"/>
              </a:spcBef>
              <a:buClr>
                <a:schemeClr val="accent1"/>
              </a:buClr>
              <a:buSzPct val="80000"/>
              <a:defRPr/>
            </a:pPr>
            <a:r>
              <a:rPr lang="en-US" sz="1600" dirty="0" err="1"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Sarvajanik</a:t>
            </a:r>
            <a:r>
              <a:rPr lang="en-US" sz="1600" dirty="0"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 Arts &amp; Commerce College, </a:t>
            </a:r>
            <a:r>
              <a:rPr lang="en-US" sz="1600" dirty="0" err="1"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Visarwadi</a:t>
            </a:r>
            <a:r>
              <a:rPr lang="en-US" sz="1600" dirty="0"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 Tal. </a:t>
            </a:r>
            <a:r>
              <a:rPr lang="en-US" sz="1600" dirty="0" err="1"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Navapur</a:t>
            </a:r>
            <a:r>
              <a:rPr lang="en-US" sz="1600" dirty="0"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 Dist. </a:t>
            </a:r>
            <a:r>
              <a:rPr lang="en-US" sz="1600" dirty="0" err="1"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Nandurbar</a:t>
            </a:r>
            <a:r>
              <a:rPr lang="en-US" sz="1600" dirty="0" smtClean="0">
                <a:solidFill>
                  <a:schemeClr val="tx2">
                    <a:shade val="30000"/>
                    <a:satMod val="150000"/>
                  </a:schemeClr>
                </a:solidFill>
                <a:effectLst>
                  <a:outerShdw blurRad="38100" dist="38100" dir="2700000" algn="tl">
                    <a:srgbClr val="000000">
                      <a:alpha val="43137"/>
                    </a:srgbClr>
                  </a:outerShdw>
                </a:effectLst>
                <a:latin typeface="Arial" pitchFamily="34" charset="0"/>
                <a:cs typeface="Arial" pitchFamily="34" charset="0"/>
              </a:rPr>
              <a:t> </a:t>
            </a:r>
            <a:endParaRPr lang="en-US" sz="1600" b="1" i="1" dirty="0" smtClean="0">
              <a:solidFill>
                <a:schemeClr val="tx2">
                  <a:shade val="30000"/>
                  <a:satMod val="150000"/>
                </a:schemeClr>
              </a:solidFill>
              <a:effectLst>
                <a:outerShdw blurRad="38100" dist="38100" dir="2700000" algn="tl">
                  <a:srgbClr val="000000">
                    <a:alpha val="43137"/>
                  </a:srgbClr>
                </a:outerShdw>
              </a:effectLst>
              <a:latin typeface="Algerian"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dirty="0" smtClean="0"/>
              <a:t>You got everything</a:t>
            </a:r>
            <a:endParaRPr lang="en-US" sz="7200" dirty="0"/>
          </a:p>
        </p:txBody>
      </p:sp>
      <p:sp>
        <p:nvSpPr>
          <p:cNvPr id="6" name="Title 1"/>
          <p:cNvSpPr txBox="1">
            <a:spLocks/>
          </p:cNvSpPr>
          <p:nvPr/>
        </p:nvSpPr>
        <p:spPr>
          <a:xfrm>
            <a:off x="2133600" y="5029200"/>
            <a:ext cx="6248400" cy="914400"/>
          </a:xfrm>
          <a:prstGeom prst="rect">
            <a:avLst/>
          </a:prstGeom>
        </p:spPr>
        <p:txBody>
          <a:bodyPr vert="horz" lIns="0" rIns="0" bIns="0" anchor="b">
            <a:normAutofit fontScale="97500"/>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What did you loose</a:t>
            </a:r>
            <a:endParaRPr kumimoji="0" lang="en-US" sz="32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393293">
            <a:off x="457200" y="1524000"/>
            <a:ext cx="8229600" cy="1143000"/>
          </a:xfrm>
        </p:spPr>
        <p:txBody>
          <a:bodyPr>
            <a:normAutofit fontScale="90000"/>
          </a:bodyPr>
          <a:lstStyle/>
          <a:p>
            <a:r>
              <a:rPr lang="en-US" dirty="0" smtClean="0"/>
              <a:t>Thank You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en-US" sz="4400" dirty="0" smtClean="0"/>
              <a:t>Importance Of Agricultural </a:t>
            </a:r>
            <a:br>
              <a:rPr lang="en-US" sz="4400" dirty="0" smtClean="0"/>
            </a:br>
            <a:r>
              <a:rPr lang="en-US" sz="4400" dirty="0" smtClean="0"/>
              <a:t> </a:t>
            </a:r>
            <a:endParaRPr lang="en-US" sz="4400" dirty="0"/>
          </a:p>
        </p:txBody>
      </p:sp>
      <p:sp>
        <p:nvSpPr>
          <p:cNvPr id="3" name="Content Placeholder 2"/>
          <p:cNvSpPr>
            <a:spLocks noGrp="1"/>
          </p:cNvSpPr>
          <p:nvPr>
            <p:ph idx="1"/>
          </p:nvPr>
        </p:nvSpPr>
        <p:spPr>
          <a:xfrm>
            <a:off x="457200" y="1295400"/>
            <a:ext cx="8229600" cy="4191000"/>
          </a:xfrm>
        </p:spPr>
        <p:txBody>
          <a:bodyPr>
            <a:noAutofit/>
          </a:bodyPr>
          <a:lstStyle/>
          <a:p>
            <a:r>
              <a:rPr lang="en-US" sz="2400" dirty="0" smtClean="0"/>
              <a:t> </a:t>
            </a:r>
            <a:r>
              <a:rPr lang="en-US" sz="3200" b="1" dirty="0" smtClean="0"/>
              <a:t>Share in national income</a:t>
            </a:r>
          </a:p>
          <a:p>
            <a:r>
              <a:rPr lang="en-US" sz="3200" b="1" dirty="0" smtClean="0"/>
              <a:t>Employment </a:t>
            </a:r>
          </a:p>
          <a:p>
            <a:r>
              <a:rPr lang="en-US" sz="3200" b="1" dirty="0" smtClean="0"/>
              <a:t>Providing of food</a:t>
            </a:r>
          </a:p>
          <a:p>
            <a:r>
              <a:rPr lang="en-US" sz="3200" b="1" dirty="0" smtClean="0"/>
              <a:t>Contribution to capital formation</a:t>
            </a:r>
          </a:p>
          <a:p>
            <a:r>
              <a:rPr lang="en-US" sz="3200" b="1" dirty="0" smtClean="0"/>
              <a:t>Providing row material </a:t>
            </a:r>
          </a:p>
          <a:p>
            <a:r>
              <a:rPr lang="en-US" sz="3200" b="1" dirty="0" smtClean="0"/>
              <a:t>International trade</a:t>
            </a:r>
          </a:p>
          <a:p>
            <a:r>
              <a:rPr lang="en-US" sz="3200" b="1" dirty="0" smtClean="0"/>
              <a:t> Providing of fodders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33400"/>
          </a:xfrm>
        </p:spPr>
        <p:txBody>
          <a:bodyPr>
            <a:noAutofit/>
          </a:bodyPr>
          <a:lstStyle/>
          <a:p>
            <a:r>
              <a:rPr lang="en-US" sz="4000" dirty="0" smtClean="0"/>
              <a:t>Farmer Suicides in India</a:t>
            </a:r>
            <a:endParaRPr lang="en-US" sz="4000" dirty="0"/>
          </a:p>
        </p:txBody>
      </p:sp>
      <p:graphicFrame>
        <p:nvGraphicFramePr>
          <p:cNvPr id="8" name="Content Placeholder 4"/>
          <p:cNvGraphicFramePr>
            <a:graphicFrameLocks noGrp="1"/>
          </p:cNvGraphicFramePr>
          <p:nvPr>
            <p:ph idx="1"/>
          </p:nvPr>
        </p:nvGraphicFramePr>
        <p:xfrm>
          <a:off x="1371600" y="1066800"/>
          <a:ext cx="5943600" cy="5147310"/>
        </p:xfrm>
        <a:graphic>
          <a:graphicData uri="http://schemas.openxmlformats.org/drawingml/2006/table">
            <a:tbl>
              <a:tblPr firstRow="1" bandRow="1">
                <a:tableStyleId>{5C22544A-7EE6-4342-B048-85BDC9FD1C3A}</a:tableStyleId>
              </a:tblPr>
              <a:tblGrid>
                <a:gridCol w="1165412"/>
                <a:gridCol w="4778188"/>
              </a:tblGrid>
              <a:tr h="226597">
                <a:tc>
                  <a:txBody>
                    <a:bodyPr/>
                    <a:lstStyle/>
                    <a:p>
                      <a:pPr algn="l" rtl="0" fontAlgn="ctr"/>
                      <a:r>
                        <a:rPr lang="en-US" sz="1400" b="1" i="0" u="none" strike="noStrike" dirty="0">
                          <a:solidFill>
                            <a:srgbClr val="FFFF00"/>
                          </a:solidFill>
                          <a:latin typeface="Times New Roman"/>
                        </a:rPr>
                        <a:t>Year</a:t>
                      </a:r>
                      <a:r>
                        <a:rPr lang="en-US" sz="2000" b="0" i="0" u="none" strike="noStrike" dirty="0">
                          <a:solidFill>
                            <a:srgbClr val="FFFF00"/>
                          </a:solidFill>
                          <a:latin typeface="Times New Roman"/>
                        </a:rPr>
                        <a:t> </a:t>
                      </a:r>
                      <a:endParaRPr lang="en-US" sz="1000" b="1" i="0" u="none" strike="noStrike" dirty="0">
                        <a:solidFill>
                          <a:srgbClr val="FFFF00"/>
                        </a:solidFill>
                        <a:latin typeface="Times New Roman"/>
                      </a:endParaRPr>
                    </a:p>
                  </a:txBody>
                  <a:tcPr marL="9525" marR="9525" marT="9525" marB="0" anchor="ctr"/>
                </a:tc>
                <a:tc>
                  <a:txBody>
                    <a:bodyPr/>
                    <a:lstStyle/>
                    <a:p>
                      <a:pPr algn="ctr" rtl="0" fontAlgn="ctr"/>
                      <a:r>
                        <a:rPr lang="en-US" sz="1600" b="1" i="0" u="none" strike="noStrike" dirty="0" smtClean="0">
                          <a:solidFill>
                            <a:srgbClr val="FFFF00"/>
                          </a:solidFill>
                          <a:latin typeface="Times New Roman"/>
                        </a:rPr>
                        <a:t>Numbers</a:t>
                      </a:r>
                      <a:r>
                        <a:rPr lang="en-US" sz="1600" b="1" i="0" u="none" strike="noStrike" baseline="0" dirty="0" smtClean="0">
                          <a:solidFill>
                            <a:srgbClr val="FFFF00"/>
                          </a:solidFill>
                          <a:latin typeface="Times New Roman"/>
                        </a:rPr>
                        <a:t> of </a:t>
                      </a:r>
                      <a:r>
                        <a:rPr lang="en-US" sz="1600" b="1" i="0" u="none" strike="noStrike" dirty="0" smtClean="0">
                          <a:solidFill>
                            <a:srgbClr val="FFFF00"/>
                          </a:solidFill>
                          <a:latin typeface="Times New Roman"/>
                        </a:rPr>
                        <a:t>Farmer </a:t>
                      </a:r>
                      <a:r>
                        <a:rPr lang="en-US" sz="1600" b="1" i="0" u="none" strike="noStrike" dirty="0">
                          <a:solidFill>
                            <a:srgbClr val="FFFF00"/>
                          </a:solidFill>
                          <a:latin typeface="Times New Roman"/>
                        </a:rPr>
                        <a:t>Suicides</a:t>
                      </a:r>
                      <a:r>
                        <a:rPr lang="en-US" sz="2400" b="0" i="0" u="none" strike="noStrike" dirty="0">
                          <a:solidFill>
                            <a:srgbClr val="FFFF00"/>
                          </a:solidFill>
                          <a:latin typeface="Times New Roman"/>
                        </a:rPr>
                        <a:t> </a:t>
                      </a:r>
                      <a:endParaRPr lang="en-US" sz="1600" b="1" i="0" u="none" strike="noStrike" dirty="0">
                        <a:solidFill>
                          <a:srgbClr val="FFFF00"/>
                        </a:solidFill>
                        <a:latin typeface="Times New Roman"/>
                      </a:endParaRP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1995</a:t>
                      </a:r>
                    </a:p>
                  </a:txBody>
                  <a:tcPr marL="9525" marR="9525" marT="9525" marB="0" anchor="ctr"/>
                </a:tc>
                <a:tc>
                  <a:txBody>
                    <a:bodyPr/>
                    <a:lstStyle/>
                    <a:p>
                      <a:pPr algn="ctr" rtl="0" fontAlgn="ctr"/>
                      <a:r>
                        <a:rPr lang="en-US" sz="1400" b="0" i="0" u="none" strike="noStrike">
                          <a:solidFill>
                            <a:srgbClr val="C00000"/>
                          </a:solidFill>
                          <a:latin typeface="Times New Roman"/>
                        </a:rPr>
                        <a:t>10720</a:t>
                      </a: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1996</a:t>
                      </a:r>
                    </a:p>
                  </a:txBody>
                  <a:tcPr marL="9525" marR="9525" marT="9525" marB="0" anchor="ctr"/>
                </a:tc>
                <a:tc>
                  <a:txBody>
                    <a:bodyPr/>
                    <a:lstStyle/>
                    <a:p>
                      <a:pPr algn="ctr" rtl="0" fontAlgn="ctr"/>
                      <a:r>
                        <a:rPr lang="en-US" sz="1400" b="0" i="0" u="none" strike="noStrike" dirty="0">
                          <a:solidFill>
                            <a:srgbClr val="C00000"/>
                          </a:solidFill>
                          <a:latin typeface="Times New Roman"/>
                        </a:rPr>
                        <a:t>13729</a:t>
                      </a: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1997</a:t>
                      </a:r>
                    </a:p>
                  </a:txBody>
                  <a:tcPr marL="9525" marR="9525" marT="9525" marB="0" anchor="ctr"/>
                </a:tc>
                <a:tc>
                  <a:txBody>
                    <a:bodyPr/>
                    <a:lstStyle/>
                    <a:p>
                      <a:pPr algn="ctr" rtl="0" fontAlgn="ctr"/>
                      <a:r>
                        <a:rPr lang="en-US" sz="1400" b="0" i="0" u="none" strike="noStrike" dirty="0">
                          <a:solidFill>
                            <a:srgbClr val="C00000"/>
                          </a:solidFill>
                          <a:latin typeface="Times New Roman"/>
                        </a:rPr>
                        <a:t>13622</a:t>
                      </a: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1998</a:t>
                      </a:r>
                    </a:p>
                  </a:txBody>
                  <a:tcPr marL="9525" marR="9525" marT="9525" marB="0" anchor="ctr"/>
                </a:tc>
                <a:tc>
                  <a:txBody>
                    <a:bodyPr/>
                    <a:lstStyle/>
                    <a:p>
                      <a:pPr algn="ctr" rtl="0" fontAlgn="ctr"/>
                      <a:r>
                        <a:rPr lang="en-US" sz="1400" b="0" i="0" u="none" strike="noStrike" dirty="0">
                          <a:solidFill>
                            <a:srgbClr val="C00000"/>
                          </a:solidFill>
                          <a:latin typeface="Times New Roman"/>
                        </a:rPr>
                        <a:t>16015</a:t>
                      </a:r>
                    </a:p>
                  </a:txBody>
                  <a:tcPr marL="9525" marR="9525" marT="9525" marB="0" anchor="ctr"/>
                </a:tc>
              </a:tr>
              <a:tr h="190700">
                <a:tc>
                  <a:txBody>
                    <a:bodyPr/>
                    <a:lstStyle/>
                    <a:p>
                      <a:pPr algn="l" rtl="0" fontAlgn="ctr"/>
                      <a:r>
                        <a:rPr lang="en-US" sz="1400" b="0" i="0" u="none" strike="noStrike">
                          <a:solidFill>
                            <a:srgbClr val="C00000"/>
                          </a:solidFill>
                          <a:latin typeface="Times New Roman"/>
                        </a:rPr>
                        <a:t>1999</a:t>
                      </a:r>
                    </a:p>
                  </a:txBody>
                  <a:tcPr marL="9525" marR="9525" marT="9525" marB="0" anchor="ctr"/>
                </a:tc>
                <a:tc>
                  <a:txBody>
                    <a:bodyPr/>
                    <a:lstStyle/>
                    <a:p>
                      <a:pPr algn="ctr" rtl="0" fontAlgn="ctr"/>
                      <a:r>
                        <a:rPr lang="en-US" sz="1400" b="0" i="0" u="none" strike="noStrike" dirty="0">
                          <a:solidFill>
                            <a:srgbClr val="C00000"/>
                          </a:solidFill>
                          <a:latin typeface="Times New Roman"/>
                        </a:rPr>
                        <a:t>16082</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2000</a:t>
                      </a:r>
                    </a:p>
                  </a:txBody>
                  <a:tcPr marL="9525" marR="9525" marT="9525" marB="0" anchor="ctr"/>
                </a:tc>
                <a:tc>
                  <a:txBody>
                    <a:bodyPr/>
                    <a:lstStyle/>
                    <a:p>
                      <a:pPr algn="ctr" rtl="0" fontAlgn="ctr"/>
                      <a:r>
                        <a:rPr lang="en-US" sz="1400" b="0" i="0" u="none" strike="noStrike" dirty="0">
                          <a:solidFill>
                            <a:srgbClr val="C00000"/>
                          </a:solidFill>
                          <a:latin typeface="Times New Roman"/>
                        </a:rPr>
                        <a:t>16603</a:t>
                      </a: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2001</a:t>
                      </a:r>
                    </a:p>
                  </a:txBody>
                  <a:tcPr marL="9525" marR="9525" marT="9525" marB="0" anchor="ctr"/>
                </a:tc>
                <a:tc>
                  <a:txBody>
                    <a:bodyPr/>
                    <a:lstStyle/>
                    <a:p>
                      <a:pPr algn="ctr" rtl="0" fontAlgn="ctr"/>
                      <a:r>
                        <a:rPr lang="en-US" sz="1400" b="0" i="0" u="none" strike="noStrike" dirty="0">
                          <a:solidFill>
                            <a:srgbClr val="C00000"/>
                          </a:solidFill>
                          <a:latin typeface="Times New Roman"/>
                        </a:rPr>
                        <a:t>16415</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2002</a:t>
                      </a:r>
                    </a:p>
                  </a:txBody>
                  <a:tcPr marL="9525" marR="9525" marT="9525" marB="0" anchor="ctr"/>
                </a:tc>
                <a:tc>
                  <a:txBody>
                    <a:bodyPr/>
                    <a:lstStyle/>
                    <a:p>
                      <a:pPr algn="ctr" rtl="0" fontAlgn="ctr"/>
                      <a:r>
                        <a:rPr lang="en-US" sz="1400" b="0" i="0" u="none" strike="noStrike" dirty="0">
                          <a:solidFill>
                            <a:srgbClr val="C00000"/>
                          </a:solidFill>
                          <a:latin typeface="Times New Roman"/>
                        </a:rPr>
                        <a:t>17971</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2003</a:t>
                      </a:r>
                    </a:p>
                  </a:txBody>
                  <a:tcPr marL="9525" marR="9525" marT="9525" marB="0" anchor="ctr"/>
                </a:tc>
                <a:tc>
                  <a:txBody>
                    <a:bodyPr/>
                    <a:lstStyle/>
                    <a:p>
                      <a:pPr algn="ctr" rtl="0" fontAlgn="ctr"/>
                      <a:r>
                        <a:rPr lang="en-US" sz="1400" b="0" i="0" u="none" strike="noStrike" dirty="0">
                          <a:solidFill>
                            <a:srgbClr val="C00000"/>
                          </a:solidFill>
                          <a:latin typeface="Times New Roman"/>
                        </a:rPr>
                        <a:t>17164</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2004</a:t>
                      </a:r>
                    </a:p>
                  </a:txBody>
                  <a:tcPr marL="9525" marR="9525" marT="9525" marB="0" anchor="ctr"/>
                </a:tc>
                <a:tc>
                  <a:txBody>
                    <a:bodyPr/>
                    <a:lstStyle/>
                    <a:p>
                      <a:pPr algn="ctr" rtl="0" fontAlgn="ctr"/>
                      <a:r>
                        <a:rPr lang="en-US" sz="1400" b="0" i="0" u="none" strike="noStrike" dirty="0">
                          <a:solidFill>
                            <a:srgbClr val="C00000"/>
                          </a:solidFill>
                          <a:latin typeface="Times New Roman"/>
                        </a:rPr>
                        <a:t>18241</a:t>
                      </a:r>
                    </a:p>
                  </a:txBody>
                  <a:tcPr marL="9525" marR="9525" marT="9525" marB="0" anchor="ctr"/>
                </a:tc>
              </a:tr>
              <a:tr h="190700">
                <a:tc>
                  <a:txBody>
                    <a:bodyPr/>
                    <a:lstStyle/>
                    <a:p>
                      <a:pPr algn="l" rtl="0" fontAlgn="ctr"/>
                      <a:r>
                        <a:rPr lang="en-US" sz="1400" b="0" i="0" u="none" strike="noStrike" dirty="0">
                          <a:solidFill>
                            <a:srgbClr val="C00000"/>
                          </a:solidFill>
                          <a:latin typeface="Times New Roman"/>
                        </a:rPr>
                        <a:t>2005</a:t>
                      </a:r>
                    </a:p>
                  </a:txBody>
                  <a:tcPr marL="9525" marR="9525" marT="9525" marB="0" anchor="ctr"/>
                </a:tc>
                <a:tc>
                  <a:txBody>
                    <a:bodyPr/>
                    <a:lstStyle/>
                    <a:p>
                      <a:pPr algn="ctr" rtl="0" fontAlgn="ctr"/>
                      <a:r>
                        <a:rPr lang="en-US" sz="1400" b="0" i="0" u="none" strike="noStrike" dirty="0">
                          <a:solidFill>
                            <a:srgbClr val="C00000"/>
                          </a:solidFill>
                          <a:latin typeface="Times New Roman"/>
                        </a:rPr>
                        <a:t>17131</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2006</a:t>
                      </a:r>
                    </a:p>
                  </a:txBody>
                  <a:tcPr marL="9525" marR="9525" marT="9525" marB="0" anchor="ctr"/>
                </a:tc>
                <a:tc>
                  <a:txBody>
                    <a:bodyPr/>
                    <a:lstStyle/>
                    <a:p>
                      <a:pPr algn="ctr" rtl="0" fontAlgn="ctr"/>
                      <a:r>
                        <a:rPr lang="en-US" sz="1400" b="0" i="0" u="none" strike="noStrike" dirty="0">
                          <a:solidFill>
                            <a:srgbClr val="C00000"/>
                          </a:solidFill>
                          <a:latin typeface="Times New Roman"/>
                        </a:rPr>
                        <a:t>17060</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2007</a:t>
                      </a:r>
                    </a:p>
                  </a:txBody>
                  <a:tcPr marL="9525" marR="9525" marT="9525" marB="0" anchor="ctr"/>
                </a:tc>
                <a:tc>
                  <a:txBody>
                    <a:bodyPr/>
                    <a:lstStyle/>
                    <a:p>
                      <a:pPr algn="ctr" rtl="0" fontAlgn="ctr"/>
                      <a:r>
                        <a:rPr lang="en-US" sz="1400" b="0" i="0" u="none" strike="noStrike">
                          <a:solidFill>
                            <a:srgbClr val="C00000"/>
                          </a:solidFill>
                          <a:latin typeface="Times New Roman"/>
                        </a:rPr>
                        <a:t>16632</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2008</a:t>
                      </a:r>
                    </a:p>
                  </a:txBody>
                  <a:tcPr marL="9525" marR="9525" marT="9525" marB="0" anchor="ctr"/>
                </a:tc>
                <a:tc>
                  <a:txBody>
                    <a:bodyPr/>
                    <a:lstStyle/>
                    <a:p>
                      <a:pPr algn="ctr" rtl="0" fontAlgn="ctr"/>
                      <a:r>
                        <a:rPr lang="en-US" sz="1400" b="0" i="0" u="none" strike="noStrike" dirty="0">
                          <a:solidFill>
                            <a:srgbClr val="C00000"/>
                          </a:solidFill>
                          <a:latin typeface="Times New Roman"/>
                        </a:rPr>
                        <a:t>16196</a:t>
                      </a:r>
                    </a:p>
                  </a:txBody>
                  <a:tcPr marL="9525" marR="9525" marT="9525" marB="0" anchor="ctr"/>
                </a:tc>
              </a:tr>
              <a:tr h="190700">
                <a:tc>
                  <a:txBody>
                    <a:bodyPr/>
                    <a:lstStyle/>
                    <a:p>
                      <a:pPr algn="l" rtl="0" fontAlgn="ctr"/>
                      <a:r>
                        <a:rPr lang="en-US" sz="1400" b="0" i="0" u="none" strike="noStrike">
                          <a:solidFill>
                            <a:srgbClr val="C00000"/>
                          </a:solidFill>
                          <a:latin typeface="Times New Roman"/>
                        </a:rPr>
                        <a:t>2009</a:t>
                      </a:r>
                    </a:p>
                  </a:txBody>
                  <a:tcPr marL="9525" marR="9525" marT="9525" marB="0" anchor="ctr"/>
                </a:tc>
                <a:tc>
                  <a:txBody>
                    <a:bodyPr/>
                    <a:lstStyle/>
                    <a:p>
                      <a:pPr algn="ctr" rtl="0" fontAlgn="ctr"/>
                      <a:r>
                        <a:rPr lang="en-US" sz="1400" b="0" i="0" u="none" strike="noStrike" dirty="0">
                          <a:solidFill>
                            <a:srgbClr val="C00000"/>
                          </a:solidFill>
                          <a:latin typeface="Times New Roman"/>
                        </a:rPr>
                        <a:t>17368</a:t>
                      </a:r>
                    </a:p>
                  </a:txBody>
                  <a:tcPr marL="9525" marR="9525" marT="9525" marB="0" anchor="ctr"/>
                </a:tc>
              </a:tr>
              <a:tr h="190700">
                <a:tc>
                  <a:txBody>
                    <a:bodyPr/>
                    <a:lstStyle/>
                    <a:p>
                      <a:pPr algn="l" rtl="0" fontAlgn="ctr"/>
                      <a:r>
                        <a:rPr lang="en-US" sz="1400" b="0" i="0" u="none" strike="noStrike">
                          <a:solidFill>
                            <a:srgbClr val="C00000"/>
                          </a:solidFill>
                          <a:latin typeface="Times New Roman"/>
                        </a:rPr>
                        <a:t>2010</a:t>
                      </a:r>
                    </a:p>
                  </a:txBody>
                  <a:tcPr marL="9525" marR="9525" marT="9525" marB="0" anchor="ctr"/>
                </a:tc>
                <a:tc>
                  <a:txBody>
                    <a:bodyPr/>
                    <a:lstStyle/>
                    <a:p>
                      <a:pPr algn="ctr" rtl="0" fontAlgn="ctr"/>
                      <a:r>
                        <a:rPr lang="en-US" sz="1400" b="0" i="0" u="none" strike="noStrike" dirty="0">
                          <a:solidFill>
                            <a:srgbClr val="C00000"/>
                          </a:solidFill>
                          <a:latin typeface="Times New Roman"/>
                        </a:rPr>
                        <a:t>15964</a:t>
                      </a:r>
                    </a:p>
                  </a:txBody>
                  <a:tcPr marL="9525" marR="9525" marT="9525" marB="0" anchor="ctr"/>
                </a:tc>
              </a:tr>
              <a:tr h="190700">
                <a:tc>
                  <a:txBody>
                    <a:bodyPr/>
                    <a:lstStyle/>
                    <a:p>
                      <a:pPr algn="l" rtl="0" fontAlgn="ctr"/>
                      <a:r>
                        <a:rPr lang="en-US" sz="1400" b="0" i="0" u="none" strike="noStrike">
                          <a:solidFill>
                            <a:srgbClr val="C00000"/>
                          </a:solidFill>
                          <a:latin typeface="Times New Roman"/>
                        </a:rPr>
                        <a:t>2011</a:t>
                      </a:r>
                    </a:p>
                  </a:txBody>
                  <a:tcPr marL="9525" marR="9525" marT="9525" marB="0" anchor="ctr"/>
                </a:tc>
                <a:tc>
                  <a:txBody>
                    <a:bodyPr/>
                    <a:lstStyle/>
                    <a:p>
                      <a:pPr algn="ctr" rtl="0" fontAlgn="ctr"/>
                      <a:r>
                        <a:rPr lang="en-US" sz="1400" b="0" i="0" u="none" strike="noStrike" dirty="0">
                          <a:solidFill>
                            <a:srgbClr val="C00000"/>
                          </a:solidFill>
                          <a:latin typeface="Times New Roman"/>
                        </a:rPr>
                        <a:t>14027</a:t>
                      </a:r>
                    </a:p>
                  </a:txBody>
                  <a:tcPr marL="9525" marR="9525" marT="9525" marB="0" anchor="ctr"/>
                </a:tc>
              </a:tr>
              <a:tr h="190700">
                <a:tc>
                  <a:txBody>
                    <a:bodyPr/>
                    <a:lstStyle/>
                    <a:p>
                      <a:pPr algn="l" rtl="0" fontAlgn="ctr"/>
                      <a:r>
                        <a:rPr lang="en-US" sz="1400" b="0" i="0" u="none" strike="noStrike">
                          <a:solidFill>
                            <a:srgbClr val="C00000"/>
                          </a:solidFill>
                          <a:latin typeface="Times New Roman"/>
                        </a:rPr>
                        <a:t>2012</a:t>
                      </a:r>
                    </a:p>
                  </a:txBody>
                  <a:tcPr marL="9525" marR="9525" marT="9525" marB="0" anchor="ctr"/>
                </a:tc>
                <a:tc>
                  <a:txBody>
                    <a:bodyPr/>
                    <a:lstStyle/>
                    <a:p>
                      <a:pPr algn="ctr" rtl="0" fontAlgn="ctr"/>
                      <a:r>
                        <a:rPr lang="en-US" sz="1400" b="0" i="0" u="none" strike="noStrike" dirty="0">
                          <a:solidFill>
                            <a:srgbClr val="C00000"/>
                          </a:solidFill>
                          <a:latin typeface="Times New Roman"/>
                        </a:rPr>
                        <a:t>13754</a:t>
                      </a:r>
                    </a:p>
                  </a:txBody>
                  <a:tcPr marL="9525" marR="9525" marT="9525" marB="0" anchor="ctr"/>
                </a:tc>
              </a:tr>
              <a:tr h="190700">
                <a:tc>
                  <a:txBody>
                    <a:bodyPr/>
                    <a:lstStyle/>
                    <a:p>
                      <a:pPr algn="l" rtl="0" fontAlgn="ctr"/>
                      <a:r>
                        <a:rPr lang="en-US" sz="1400" b="0" i="0" u="none" strike="noStrike">
                          <a:solidFill>
                            <a:srgbClr val="C00000"/>
                          </a:solidFill>
                          <a:latin typeface="Times New Roman"/>
                        </a:rPr>
                        <a:t>2013</a:t>
                      </a:r>
                    </a:p>
                  </a:txBody>
                  <a:tcPr marL="9525" marR="9525" marT="9525" marB="0" anchor="ctr"/>
                </a:tc>
                <a:tc>
                  <a:txBody>
                    <a:bodyPr/>
                    <a:lstStyle/>
                    <a:p>
                      <a:pPr algn="ctr" rtl="0" fontAlgn="ctr"/>
                      <a:r>
                        <a:rPr lang="en-US" sz="1400" b="0" i="0" u="none" strike="noStrike" dirty="0">
                          <a:solidFill>
                            <a:srgbClr val="C00000"/>
                          </a:solidFill>
                          <a:latin typeface="Times New Roman"/>
                        </a:rPr>
                        <a:t>11772</a:t>
                      </a:r>
                    </a:p>
                  </a:txBody>
                  <a:tcPr marL="9525" marR="9525" marT="9525" marB="0" anchor="ctr"/>
                </a:tc>
              </a:tr>
              <a:tr h="190700">
                <a:tc>
                  <a:txBody>
                    <a:bodyPr/>
                    <a:lstStyle/>
                    <a:p>
                      <a:pPr algn="l" rtl="0" fontAlgn="ctr"/>
                      <a:r>
                        <a:rPr lang="en-US" sz="1400" b="0" i="0" u="none" strike="noStrike">
                          <a:solidFill>
                            <a:srgbClr val="C00000"/>
                          </a:solidFill>
                          <a:latin typeface="Times New Roman"/>
                        </a:rPr>
                        <a:t>2014</a:t>
                      </a:r>
                    </a:p>
                  </a:txBody>
                  <a:tcPr marL="9525" marR="9525" marT="9525" marB="0" anchor="ctr"/>
                </a:tc>
                <a:tc>
                  <a:txBody>
                    <a:bodyPr/>
                    <a:lstStyle/>
                    <a:p>
                      <a:pPr algn="ctr" rtl="0" fontAlgn="ctr"/>
                      <a:r>
                        <a:rPr lang="en-US" sz="1400" b="0" i="0" u="none" strike="noStrike" dirty="0">
                          <a:solidFill>
                            <a:srgbClr val="C00000"/>
                          </a:solidFill>
                          <a:latin typeface="Times New Roman"/>
                        </a:rPr>
                        <a:t>12360</a:t>
                      </a:r>
                    </a:p>
                  </a:txBody>
                  <a:tcPr marL="9525" marR="9525" marT="9525" marB="0" anchor="ctr"/>
                </a:tc>
              </a:tr>
              <a:tr h="226597">
                <a:tc>
                  <a:txBody>
                    <a:bodyPr/>
                    <a:lstStyle/>
                    <a:p>
                      <a:pPr algn="l" rtl="0" fontAlgn="ctr"/>
                      <a:r>
                        <a:rPr lang="en-US" sz="1400" b="1" i="0" u="none" strike="noStrike">
                          <a:solidFill>
                            <a:srgbClr val="C00000"/>
                          </a:solidFill>
                          <a:latin typeface="Times New Roman"/>
                        </a:rPr>
                        <a:t>Total</a:t>
                      </a:r>
                      <a:r>
                        <a:rPr lang="en-US" sz="2000" b="0" i="0" u="none" strike="noStrike">
                          <a:solidFill>
                            <a:srgbClr val="C00000"/>
                          </a:solidFill>
                          <a:latin typeface="Times New Roman"/>
                        </a:rPr>
                        <a:t> </a:t>
                      </a:r>
                      <a:endParaRPr lang="en-US" sz="1400" b="1" i="0" u="none" strike="noStrike">
                        <a:solidFill>
                          <a:srgbClr val="C00000"/>
                        </a:solidFill>
                        <a:latin typeface="Times New Roman"/>
                      </a:endParaRPr>
                    </a:p>
                  </a:txBody>
                  <a:tcPr marL="9525" marR="9525" marT="9525" marB="0" anchor="ctr"/>
                </a:tc>
                <a:tc>
                  <a:txBody>
                    <a:bodyPr/>
                    <a:lstStyle/>
                    <a:p>
                      <a:pPr algn="ctr" fontAlgn="b"/>
                      <a:r>
                        <a:rPr lang="en-US" sz="1800" b="0" i="0" u="none" strike="noStrike" dirty="0" smtClean="0">
                          <a:solidFill>
                            <a:srgbClr val="C00000"/>
                          </a:solidFill>
                          <a:latin typeface="Calibri"/>
                        </a:rPr>
                        <a:t>308826</a:t>
                      </a:r>
                      <a:endParaRPr lang="en-US" sz="1800" b="0" i="0" u="none" strike="noStrike" dirty="0">
                        <a:solidFill>
                          <a:srgbClr val="C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657600"/>
          </a:xfrm>
        </p:spPr>
        <p:txBody>
          <a:bodyPr/>
          <a:lstStyle/>
          <a:p>
            <a:pPr algn="just"/>
            <a:r>
              <a:rPr lang="en-US" dirty="0" smtClean="0"/>
              <a:t>In last 20 years, more than 300000 farmers have ended their lives.</a:t>
            </a:r>
          </a:p>
          <a:p>
            <a:pPr algn="just"/>
            <a:r>
              <a:rPr lang="en-US" dirty="0" smtClean="0"/>
              <a:t>On an average 38 farmers commit suicide every day in India, one Indian farmer commits suicide 32 minutes between 1197 and 2005 and since 2012, this has become one suicide every 30 minutes.</a:t>
            </a:r>
          </a:p>
          <a:p>
            <a:pPr algn="just"/>
            <a:r>
              <a:rPr lang="en-US" dirty="0" smtClean="0"/>
              <a:t>Almost 75 per cent of farmer suicide have occurred amongst the Small and Medium farmer.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Autofit/>
          </a:bodyPr>
          <a:lstStyle/>
          <a:p>
            <a:pPr algn="ctr"/>
            <a:r>
              <a:rPr lang="en-US" sz="3600" b="1" dirty="0" smtClean="0"/>
              <a:t>All India Worst-affected States in 2014  </a:t>
            </a:r>
            <a:br>
              <a:rPr lang="en-US" sz="3600" b="1" dirty="0" smtClean="0"/>
            </a:br>
            <a:r>
              <a:rPr lang="en-US" sz="3600" b="1" dirty="0" smtClean="0"/>
              <a:t>(in Percentage) </a:t>
            </a:r>
            <a:endParaRPr lang="en-US" sz="3200" dirty="0"/>
          </a:p>
        </p:txBody>
      </p:sp>
      <p:graphicFrame>
        <p:nvGraphicFramePr>
          <p:cNvPr id="6" name="Chart 5"/>
          <p:cNvGraphicFramePr/>
          <p:nvPr/>
        </p:nvGraphicFramePr>
        <p:xfrm>
          <a:off x="1066800" y="1600200"/>
          <a:ext cx="7010400" cy="4191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73480"/>
            <a:ext cx="8229600" cy="4389120"/>
          </a:xfrm>
        </p:spPr>
        <p:txBody>
          <a:bodyPr/>
          <a:lstStyle/>
          <a:p>
            <a:r>
              <a:rPr lang="en-US" dirty="0" smtClean="0"/>
              <a:t>One farmer commits suicide 53 minutes in the state of Maharashtra, Andhra Pradesh, Karnataka, Madhya Pradesh and Kerala.</a:t>
            </a:r>
          </a:p>
          <a:p>
            <a:r>
              <a:rPr lang="en-US" dirty="0" smtClean="0"/>
              <a:t> Maharashtra state with 60,000 farmers suicides which is 27.5 per cent of total farmer suicide.</a:t>
            </a:r>
          </a:p>
          <a:p>
            <a:r>
              <a:rPr lang="en-US" dirty="0" smtClean="0"/>
              <a:t>Nearly half of all suicides of farmers in 2014 were in Maharashtra alone with </a:t>
            </a:r>
            <a:r>
              <a:rPr lang="en-US" dirty="0" err="1" smtClean="0"/>
              <a:t>Telangana</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Autofit/>
          </a:bodyPr>
          <a:lstStyle/>
          <a:p>
            <a:r>
              <a:rPr lang="en-US" sz="3600" dirty="0" smtClean="0"/>
              <a:t>Reasons for Farmer Suicide</a:t>
            </a:r>
            <a:endParaRPr lang="en-US" sz="3200" dirty="0"/>
          </a:p>
        </p:txBody>
      </p:sp>
      <p:sp>
        <p:nvSpPr>
          <p:cNvPr id="5" name="Content Placeholder 4"/>
          <p:cNvSpPr>
            <a:spLocks noGrp="1"/>
          </p:cNvSpPr>
          <p:nvPr>
            <p:ph idx="1"/>
          </p:nvPr>
        </p:nvSpPr>
        <p:spPr>
          <a:xfrm>
            <a:off x="457200" y="1676400"/>
            <a:ext cx="8229600" cy="4389120"/>
          </a:xfrm>
        </p:spPr>
        <p:txBody>
          <a:bodyPr>
            <a:normAutofit fontScale="85000" lnSpcReduction="20000"/>
          </a:bodyPr>
          <a:lstStyle/>
          <a:p>
            <a:r>
              <a:rPr lang="en-US" dirty="0" smtClean="0"/>
              <a:t>Indebtedness</a:t>
            </a:r>
          </a:p>
          <a:p>
            <a:pPr>
              <a:buFont typeface="Wingdings" pitchFamily="2" charset="2"/>
              <a:buChar char="Ø"/>
            </a:pPr>
            <a:r>
              <a:rPr lang="en-US" dirty="0" smtClean="0">
                <a:solidFill>
                  <a:srgbClr val="FF0000"/>
                </a:solidFill>
              </a:rPr>
              <a:t>Increase cost of agriculture inputs</a:t>
            </a:r>
          </a:p>
          <a:p>
            <a:pPr>
              <a:buFont typeface="Wingdings" pitchFamily="2" charset="2"/>
              <a:buChar char="Ø"/>
            </a:pPr>
            <a:r>
              <a:rPr lang="en-US" dirty="0" smtClean="0">
                <a:solidFill>
                  <a:srgbClr val="FF0000"/>
                </a:solidFill>
              </a:rPr>
              <a:t>Reduce price of agricultural production</a:t>
            </a:r>
          </a:p>
          <a:p>
            <a:pPr>
              <a:buFont typeface="Wingdings" pitchFamily="2" charset="2"/>
              <a:buChar char="Ø"/>
            </a:pPr>
            <a:r>
              <a:rPr lang="en-US" dirty="0" smtClean="0">
                <a:solidFill>
                  <a:srgbClr val="FF0000"/>
                </a:solidFill>
              </a:rPr>
              <a:t>Withdrawal of Government support</a:t>
            </a:r>
          </a:p>
          <a:p>
            <a:pPr>
              <a:buFont typeface="Wingdings" pitchFamily="2" charset="2"/>
              <a:buChar char="Ø"/>
            </a:pPr>
            <a:r>
              <a:rPr lang="en-US" dirty="0" smtClean="0">
                <a:solidFill>
                  <a:srgbClr val="FF0000"/>
                </a:solidFill>
              </a:rPr>
              <a:t>Repeated crop loss 	</a:t>
            </a:r>
          </a:p>
          <a:p>
            <a:r>
              <a:rPr lang="en-US" dirty="0" smtClean="0"/>
              <a:t>Drought</a:t>
            </a:r>
          </a:p>
          <a:p>
            <a:r>
              <a:rPr lang="en-US" dirty="0" smtClean="0"/>
              <a:t>Monsoons</a:t>
            </a:r>
          </a:p>
          <a:p>
            <a:r>
              <a:rPr lang="en-US" dirty="0" smtClean="0"/>
              <a:t>Lack of Proper Irrigation</a:t>
            </a:r>
          </a:p>
          <a:p>
            <a:r>
              <a:rPr lang="en-US" dirty="0" smtClean="0"/>
              <a:t>Ground water</a:t>
            </a:r>
          </a:p>
          <a:p>
            <a:r>
              <a:rPr lang="en-US" dirty="0" smtClean="0"/>
              <a:t>Crop failure</a:t>
            </a:r>
          </a:p>
          <a:p>
            <a:r>
              <a:rPr lang="en-US" dirty="0" smtClean="0"/>
              <a:t>Green Revolution</a:t>
            </a:r>
          </a:p>
          <a:p>
            <a:r>
              <a:rPr lang="en-US" dirty="0" smtClean="0"/>
              <a:t>Girl Child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_Bhosle\Desktop\New folder\farmers-suicides-in-india-36-638[1].jpg"/>
          <p:cNvPicPr>
            <a:picLocks noChangeAspect="1" noChangeArrowheads="1"/>
          </p:cNvPicPr>
          <p:nvPr/>
        </p:nvPicPr>
        <p:blipFill>
          <a:blip r:embed="rId2" cstate="print"/>
          <a:srcRect/>
          <a:stretch>
            <a:fillRect/>
          </a:stretch>
        </p:blipFill>
        <p:spPr bwMode="auto">
          <a:xfrm>
            <a:off x="152400" y="381001"/>
            <a:ext cx="5085515" cy="4114800"/>
          </a:xfrm>
          <a:prstGeom prst="rect">
            <a:avLst/>
          </a:prstGeom>
          <a:noFill/>
        </p:spPr>
      </p:pic>
      <p:pic>
        <p:nvPicPr>
          <p:cNvPr id="1027" name="Picture 3" descr="C:\Users\H_Bhosle\Desktop\New folder\farmers-suicides-in-india-38-638[1].jpg"/>
          <p:cNvPicPr>
            <a:picLocks noGrp="1" noChangeAspect="1" noChangeArrowheads="1"/>
          </p:cNvPicPr>
          <p:nvPr>
            <p:ph idx="1"/>
          </p:nvPr>
        </p:nvPicPr>
        <p:blipFill>
          <a:blip r:embed="rId3" cstate="print"/>
          <a:srcRect/>
          <a:stretch>
            <a:fillRect/>
          </a:stretch>
        </p:blipFill>
        <p:spPr bwMode="auto">
          <a:xfrm rot="21339582">
            <a:off x="917442" y="3121806"/>
            <a:ext cx="5389273" cy="3635129"/>
          </a:xfrm>
          <a:prstGeom prst="rect">
            <a:avLst/>
          </a:prstGeom>
          <a:noFill/>
        </p:spPr>
      </p:pic>
      <p:pic>
        <p:nvPicPr>
          <p:cNvPr id="1028" name="Picture 4" descr="C:\Users\H_Bhosle\Desktop\New folder\farmers-suicides-in-india-42-638[1].jpg"/>
          <p:cNvPicPr>
            <a:picLocks noChangeAspect="1" noChangeArrowheads="1"/>
          </p:cNvPicPr>
          <p:nvPr/>
        </p:nvPicPr>
        <p:blipFill>
          <a:blip r:embed="rId4" cstate="print"/>
          <a:srcRect/>
          <a:stretch>
            <a:fillRect/>
          </a:stretch>
        </p:blipFill>
        <p:spPr bwMode="auto">
          <a:xfrm rot="20112701">
            <a:off x="4509722" y="1132035"/>
            <a:ext cx="4038601" cy="3729037"/>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_Bhosle\Desktop\New folder\farmers-suicides-in-india-47-638[1].jpg"/>
          <p:cNvPicPr>
            <a:picLocks noChangeAspect="1" noChangeArrowheads="1"/>
          </p:cNvPicPr>
          <p:nvPr/>
        </p:nvPicPr>
        <p:blipFill>
          <a:blip r:embed="rId2" cstate="print"/>
          <a:srcRect/>
          <a:stretch>
            <a:fillRect/>
          </a:stretch>
        </p:blipFill>
        <p:spPr bwMode="auto">
          <a:xfrm>
            <a:off x="1533525" y="1147763"/>
            <a:ext cx="6076950" cy="4562475"/>
          </a:xfrm>
          <a:prstGeom prst="rect">
            <a:avLst/>
          </a:prstGeom>
          <a:noFill/>
        </p:spPr>
      </p:pic>
      <p:pic>
        <p:nvPicPr>
          <p:cNvPr id="2051" name="Picture 3" descr="C:\Users\H_Bhosle\Desktop\New folder\farmers-suicides-in-india-51-638[1].jpg"/>
          <p:cNvPicPr>
            <a:picLocks noChangeAspect="1" noChangeArrowheads="1"/>
          </p:cNvPicPr>
          <p:nvPr/>
        </p:nvPicPr>
        <p:blipFill>
          <a:blip r:embed="rId3" cstate="print"/>
          <a:srcRect/>
          <a:stretch>
            <a:fillRect/>
          </a:stretch>
        </p:blipFill>
        <p:spPr bwMode="auto">
          <a:xfrm>
            <a:off x="762000" y="533400"/>
            <a:ext cx="7238999" cy="5638799"/>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441</TotalTime>
  <Words>264</Words>
  <Application>Microsoft Office PowerPoint</Application>
  <PresentationFormat>On-screen Show (4:3)</PresentationFormat>
  <Paragraphs>81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Farmer Suicides</vt:lpstr>
      <vt:lpstr>Importance Of Agricultural   </vt:lpstr>
      <vt:lpstr>Farmer Suicides in India</vt:lpstr>
      <vt:lpstr>Slide 4</vt:lpstr>
      <vt:lpstr>All India Worst-affected States in 2014   (in Percentage) </vt:lpstr>
      <vt:lpstr>Slide 6</vt:lpstr>
      <vt:lpstr>Reasons for Farmer Suicide</vt:lpstr>
      <vt:lpstr>Slide 8</vt:lpstr>
      <vt:lpstr>Slide 9</vt:lpstr>
      <vt:lpstr>You got everything</vt:lpstr>
      <vt:lpstr>Thank You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H_Bhosle</dc:creator>
  <cp:lastModifiedBy>admin</cp:lastModifiedBy>
  <cp:revision>57</cp:revision>
  <dcterms:created xsi:type="dcterms:W3CDTF">2016-02-16T11:38:59Z</dcterms:created>
  <dcterms:modified xsi:type="dcterms:W3CDTF">2018-12-28T03:13:16Z</dcterms:modified>
</cp:coreProperties>
</file>