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92" r:id="rId2"/>
    <p:sldId id="257" r:id="rId3"/>
    <p:sldId id="283" r:id="rId4"/>
    <p:sldId id="28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8" r:id="rId24"/>
    <p:sldId id="277" r:id="rId25"/>
    <p:sldId id="280" r:id="rId26"/>
    <p:sldId id="281" r:id="rId27"/>
    <p:sldId id="282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Pr>
        <a:bodyPr/>
        <a:lstStyle/>
        <a:p>
          <a:pPr>
            <a:defRPr lang="en-IN"/>
          </a:pPr>
          <a:endParaRPr lang="en-US"/>
        </a:p>
      </c:txPr>
    </c:title>
    <c:plotArea>
      <c:layout/>
      <c:lineChart>
        <c:grouping val="standard"/>
        <c:ser>
          <c:idx val="1"/>
          <c:order val="0"/>
          <c:tx>
            <c:strRef>
              <c:f>Sheet1!$E$6</c:f>
              <c:strCache>
                <c:ptCount val="1"/>
                <c:pt idx="0">
                  <c:v>Demand of A</c:v>
                </c:pt>
              </c:strCache>
            </c:strRef>
          </c:tx>
          <c:marker>
            <c:symbol val="none"/>
          </c:marker>
          <c:val>
            <c:numRef>
              <c:f>Sheet1!$E$7:$E$10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marker val="1"/>
        <c:axId val="53584640"/>
        <c:axId val="53586176"/>
      </c:lineChart>
      <c:catAx>
        <c:axId val="5358464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53586176"/>
        <c:crosses val="autoZero"/>
        <c:auto val="1"/>
        <c:lblAlgn val="ctr"/>
        <c:lblOffset val="100"/>
      </c:catAx>
      <c:valAx>
        <c:axId val="535861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53584640"/>
        <c:crosses val="autoZero"/>
        <c:crossBetween val="between"/>
      </c:valAx>
    </c:plotArea>
    <c:legend>
      <c:legendPos val="r"/>
      <c:txPr>
        <a:bodyPr/>
        <a:lstStyle/>
        <a:p>
          <a:pPr>
            <a:defRPr lang="en-IN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F2635D-8F25-4C8C-8DE6-95355C4675C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AAAC5CF-3093-4E04-9FA7-569676A27E98}">
      <dgm:prSet phldrT="[Text]"/>
      <dgm:spPr/>
      <dgm:t>
        <a:bodyPr/>
        <a:lstStyle/>
        <a:p>
          <a:r>
            <a:rPr lang="en-US" dirty="0" smtClean="0"/>
            <a:t>Price decreases   , QD increases </a:t>
          </a:r>
        </a:p>
        <a:p>
          <a:r>
            <a:rPr lang="en-US" dirty="0" smtClean="0"/>
            <a:t>Downward movement along the demand curve</a:t>
          </a:r>
          <a:endParaRPr lang="en-IN" dirty="0"/>
        </a:p>
      </dgm:t>
    </dgm:pt>
    <dgm:pt modelId="{38248F02-D2CA-48E4-93DB-E67731869353}" type="parTrans" cxnId="{66516A4F-0B13-45B6-B3FB-8A4758D5866C}">
      <dgm:prSet/>
      <dgm:spPr/>
      <dgm:t>
        <a:bodyPr/>
        <a:lstStyle/>
        <a:p>
          <a:endParaRPr lang="en-IN"/>
        </a:p>
      </dgm:t>
    </dgm:pt>
    <dgm:pt modelId="{9D7A8AC5-45FD-46A1-9F27-656613F8B4BB}" type="sibTrans" cxnId="{66516A4F-0B13-45B6-B3FB-8A4758D5866C}">
      <dgm:prSet/>
      <dgm:spPr/>
      <dgm:t>
        <a:bodyPr/>
        <a:lstStyle/>
        <a:p>
          <a:endParaRPr lang="en-IN"/>
        </a:p>
      </dgm:t>
    </dgm:pt>
    <dgm:pt modelId="{EE5B7871-20CF-4481-9A47-2E83999AD495}">
      <dgm:prSet phldrT="[Text]"/>
      <dgm:spPr/>
      <dgm:t>
        <a:bodyPr/>
        <a:lstStyle/>
        <a:p>
          <a:r>
            <a:rPr lang="en-US" dirty="0" smtClean="0"/>
            <a:t>Contraction	</a:t>
          </a:r>
          <a:endParaRPr lang="en-IN" dirty="0"/>
        </a:p>
      </dgm:t>
    </dgm:pt>
    <dgm:pt modelId="{304EE589-01B0-44D9-AFA4-01988F6ECA5B}" type="parTrans" cxnId="{CBA9C34F-0096-472B-9560-D9F037CEBBEF}">
      <dgm:prSet/>
      <dgm:spPr/>
      <dgm:t>
        <a:bodyPr/>
        <a:lstStyle/>
        <a:p>
          <a:endParaRPr lang="en-IN"/>
        </a:p>
      </dgm:t>
    </dgm:pt>
    <dgm:pt modelId="{07824A98-E640-4766-8FB9-D2781761FE9C}" type="sibTrans" cxnId="{CBA9C34F-0096-472B-9560-D9F037CEBBEF}">
      <dgm:prSet/>
      <dgm:spPr/>
      <dgm:t>
        <a:bodyPr/>
        <a:lstStyle/>
        <a:p>
          <a:endParaRPr lang="en-IN"/>
        </a:p>
      </dgm:t>
    </dgm:pt>
    <dgm:pt modelId="{8059D344-42C9-477B-BE12-6D20550F41E6}">
      <dgm:prSet phldrT="[Text]"/>
      <dgm:spPr/>
      <dgm:t>
        <a:bodyPr/>
        <a:lstStyle/>
        <a:p>
          <a:r>
            <a:rPr lang="en-US" dirty="0" smtClean="0"/>
            <a:t>Price increases, QD decreases</a:t>
          </a:r>
        </a:p>
        <a:p>
          <a:r>
            <a:rPr lang="en-US" dirty="0" smtClean="0"/>
            <a:t>Upward movement along the demand curve</a:t>
          </a:r>
          <a:endParaRPr lang="en-IN" dirty="0"/>
        </a:p>
      </dgm:t>
    </dgm:pt>
    <dgm:pt modelId="{54C23611-86DC-456C-9600-7F07EB7C7BD5}" type="parTrans" cxnId="{6DFDA897-7815-451E-B91E-DF5D8B464F61}">
      <dgm:prSet/>
      <dgm:spPr/>
      <dgm:t>
        <a:bodyPr/>
        <a:lstStyle/>
        <a:p>
          <a:endParaRPr lang="en-IN"/>
        </a:p>
      </dgm:t>
    </dgm:pt>
    <dgm:pt modelId="{FC2E7B51-495A-48C1-AE17-4727E9BA48A6}" type="sibTrans" cxnId="{6DFDA897-7815-451E-B91E-DF5D8B464F61}">
      <dgm:prSet/>
      <dgm:spPr/>
      <dgm:t>
        <a:bodyPr/>
        <a:lstStyle/>
        <a:p>
          <a:endParaRPr lang="en-IN"/>
        </a:p>
      </dgm:t>
    </dgm:pt>
    <dgm:pt modelId="{DAE4A4E9-2DFF-4D62-9E03-0631D7F7DF1A}">
      <dgm:prSet phldrT="[Text]" custT="1"/>
      <dgm:spPr/>
      <dgm:t>
        <a:bodyPr/>
        <a:lstStyle/>
        <a:p>
          <a:r>
            <a:rPr lang="en-US" sz="1800" dirty="0" smtClean="0"/>
            <a:t>Expansion</a:t>
          </a:r>
          <a:endParaRPr lang="en-IN" sz="1800" dirty="0"/>
        </a:p>
      </dgm:t>
    </dgm:pt>
    <dgm:pt modelId="{095AB6C5-93A4-4286-91C4-EB237A329CC6}" type="sibTrans" cxnId="{745E3721-037A-4621-B92F-A1AE617C72A7}">
      <dgm:prSet/>
      <dgm:spPr/>
      <dgm:t>
        <a:bodyPr/>
        <a:lstStyle/>
        <a:p>
          <a:endParaRPr lang="en-IN"/>
        </a:p>
      </dgm:t>
    </dgm:pt>
    <dgm:pt modelId="{61B11F98-AB7A-48C5-943D-3293C0D67767}" type="parTrans" cxnId="{745E3721-037A-4621-B92F-A1AE617C72A7}">
      <dgm:prSet/>
      <dgm:spPr/>
      <dgm:t>
        <a:bodyPr/>
        <a:lstStyle/>
        <a:p>
          <a:endParaRPr lang="en-IN"/>
        </a:p>
      </dgm:t>
    </dgm:pt>
    <dgm:pt modelId="{32B19096-3E29-42B1-8F49-44F18FB4327B}" type="pres">
      <dgm:prSet presAssocID="{4DF2635D-8F25-4C8C-8DE6-95355C4675C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CEA9F5-F6CD-4199-A44D-FB1B5CDCE8BD}" type="pres">
      <dgm:prSet presAssocID="{DAE4A4E9-2DFF-4D62-9E03-0631D7F7DF1A}" presName="horFlow" presStyleCnt="0"/>
      <dgm:spPr/>
    </dgm:pt>
    <dgm:pt modelId="{DA57EEFE-7CB9-4D9E-BEFF-E69049DE8EA8}" type="pres">
      <dgm:prSet presAssocID="{DAE4A4E9-2DFF-4D62-9E03-0631D7F7DF1A}" presName="bigChev" presStyleLbl="node1" presStyleIdx="0" presStyleCnt="2" custScaleX="153649" custScaleY="204326"/>
      <dgm:spPr/>
      <dgm:t>
        <a:bodyPr/>
        <a:lstStyle/>
        <a:p>
          <a:endParaRPr lang="en-IN"/>
        </a:p>
      </dgm:t>
    </dgm:pt>
    <dgm:pt modelId="{D05013FA-5047-4D84-8EF4-B1A6206A6B0A}" type="pres">
      <dgm:prSet presAssocID="{38248F02-D2CA-48E4-93DB-E67731869353}" presName="parTrans" presStyleCnt="0"/>
      <dgm:spPr/>
    </dgm:pt>
    <dgm:pt modelId="{BF81D825-F1FA-4EAB-BBE7-D0FC727A87F7}" type="pres">
      <dgm:prSet presAssocID="{5AAAC5CF-3093-4E04-9FA7-569676A27E98}" presName="node" presStyleLbl="alignAccFollowNode1" presStyleIdx="0" presStyleCnt="2" custScaleX="793259" custScaleY="45422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FA849E2-F55D-4631-9392-563EA1A0994C}" type="pres">
      <dgm:prSet presAssocID="{DAE4A4E9-2DFF-4D62-9E03-0631D7F7DF1A}" presName="vSp" presStyleCnt="0"/>
      <dgm:spPr/>
    </dgm:pt>
    <dgm:pt modelId="{907C4CE0-AF02-4BC8-A914-4ED3E75680FE}" type="pres">
      <dgm:prSet presAssocID="{EE5B7871-20CF-4481-9A47-2E83999AD495}" presName="horFlow" presStyleCnt="0"/>
      <dgm:spPr/>
    </dgm:pt>
    <dgm:pt modelId="{F2F35903-BDB6-4593-A7A2-8584B4F4858A}" type="pres">
      <dgm:prSet presAssocID="{EE5B7871-20CF-4481-9A47-2E83999AD495}" presName="bigChev" presStyleLbl="node1" presStyleIdx="1" presStyleCnt="2" custScaleX="196946" custScaleY="171989" custLinFactX="4643" custLinFactNeighborX="100000" custLinFactNeighborY="17325"/>
      <dgm:spPr/>
      <dgm:t>
        <a:bodyPr/>
        <a:lstStyle/>
        <a:p>
          <a:endParaRPr lang="en-US"/>
        </a:p>
      </dgm:t>
    </dgm:pt>
    <dgm:pt modelId="{677C483E-E744-445F-9DDB-3BAC47EEC466}" type="pres">
      <dgm:prSet presAssocID="{54C23611-86DC-456C-9600-7F07EB7C7BD5}" presName="parTrans" presStyleCnt="0"/>
      <dgm:spPr/>
    </dgm:pt>
    <dgm:pt modelId="{25BD340F-C4F2-4FD5-83AB-3FF0EC6A4B84}" type="pres">
      <dgm:prSet presAssocID="{8059D344-42C9-477B-BE12-6D20550F41E6}" presName="node" presStyleLbl="alignAccFollowNode1" presStyleIdx="1" presStyleCnt="2" custScaleX="663302" custScaleY="321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A9C34F-0096-472B-9560-D9F037CEBBEF}" srcId="{4DF2635D-8F25-4C8C-8DE6-95355C4675C0}" destId="{EE5B7871-20CF-4481-9A47-2E83999AD495}" srcOrd="1" destOrd="0" parTransId="{304EE589-01B0-44D9-AFA4-01988F6ECA5B}" sibTransId="{07824A98-E640-4766-8FB9-D2781761FE9C}"/>
    <dgm:cxn modelId="{CAE83E4C-1D6A-4F0A-B93E-AA881A5B621E}" type="presOf" srcId="{DAE4A4E9-2DFF-4D62-9E03-0631D7F7DF1A}" destId="{DA57EEFE-7CB9-4D9E-BEFF-E69049DE8EA8}" srcOrd="0" destOrd="0" presId="urn:microsoft.com/office/officeart/2005/8/layout/lProcess3"/>
    <dgm:cxn modelId="{55A9F831-8835-4DC2-B893-F61742F53884}" type="presOf" srcId="{5AAAC5CF-3093-4E04-9FA7-569676A27E98}" destId="{BF81D825-F1FA-4EAB-BBE7-D0FC727A87F7}" srcOrd="0" destOrd="0" presId="urn:microsoft.com/office/officeart/2005/8/layout/lProcess3"/>
    <dgm:cxn modelId="{6DFDA897-7815-451E-B91E-DF5D8B464F61}" srcId="{EE5B7871-20CF-4481-9A47-2E83999AD495}" destId="{8059D344-42C9-477B-BE12-6D20550F41E6}" srcOrd="0" destOrd="0" parTransId="{54C23611-86DC-456C-9600-7F07EB7C7BD5}" sibTransId="{FC2E7B51-495A-48C1-AE17-4727E9BA48A6}"/>
    <dgm:cxn modelId="{979770F3-E050-490B-A7AF-943AC7511AA0}" type="presOf" srcId="{4DF2635D-8F25-4C8C-8DE6-95355C4675C0}" destId="{32B19096-3E29-42B1-8F49-44F18FB4327B}" srcOrd="0" destOrd="0" presId="urn:microsoft.com/office/officeart/2005/8/layout/lProcess3"/>
    <dgm:cxn modelId="{745E3721-037A-4621-B92F-A1AE617C72A7}" srcId="{4DF2635D-8F25-4C8C-8DE6-95355C4675C0}" destId="{DAE4A4E9-2DFF-4D62-9E03-0631D7F7DF1A}" srcOrd="0" destOrd="0" parTransId="{61B11F98-AB7A-48C5-943D-3293C0D67767}" sibTransId="{095AB6C5-93A4-4286-91C4-EB237A329CC6}"/>
    <dgm:cxn modelId="{66516A4F-0B13-45B6-B3FB-8A4758D5866C}" srcId="{DAE4A4E9-2DFF-4D62-9E03-0631D7F7DF1A}" destId="{5AAAC5CF-3093-4E04-9FA7-569676A27E98}" srcOrd="0" destOrd="0" parTransId="{38248F02-D2CA-48E4-93DB-E67731869353}" sibTransId="{9D7A8AC5-45FD-46A1-9F27-656613F8B4BB}"/>
    <dgm:cxn modelId="{782AFC82-F110-4998-A87E-816CEF359EE5}" type="presOf" srcId="{8059D344-42C9-477B-BE12-6D20550F41E6}" destId="{25BD340F-C4F2-4FD5-83AB-3FF0EC6A4B84}" srcOrd="0" destOrd="0" presId="urn:microsoft.com/office/officeart/2005/8/layout/lProcess3"/>
    <dgm:cxn modelId="{5157CD2F-9ED9-45FA-ACDC-4A0ECB85FF5C}" type="presOf" srcId="{EE5B7871-20CF-4481-9A47-2E83999AD495}" destId="{F2F35903-BDB6-4593-A7A2-8584B4F4858A}" srcOrd="0" destOrd="0" presId="urn:microsoft.com/office/officeart/2005/8/layout/lProcess3"/>
    <dgm:cxn modelId="{E48445F1-CD6C-4F4B-9EB7-819B094FF916}" type="presParOf" srcId="{32B19096-3E29-42B1-8F49-44F18FB4327B}" destId="{52CEA9F5-F6CD-4199-A44D-FB1B5CDCE8BD}" srcOrd="0" destOrd="0" presId="urn:microsoft.com/office/officeart/2005/8/layout/lProcess3"/>
    <dgm:cxn modelId="{AA48263D-44BC-4C42-ADE4-9712142F2C50}" type="presParOf" srcId="{52CEA9F5-F6CD-4199-A44D-FB1B5CDCE8BD}" destId="{DA57EEFE-7CB9-4D9E-BEFF-E69049DE8EA8}" srcOrd="0" destOrd="0" presId="urn:microsoft.com/office/officeart/2005/8/layout/lProcess3"/>
    <dgm:cxn modelId="{0039CCED-5509-4ECC-8244-08029392AC5F}" type="presParOf" srcId="{52CEA9F5-F6CD-4199-A44D-FB1B5CDCE8BD}" destId="{D05013FA-5047-4D84-8EF4-B1A6206A6B0A}" srcOrd="1" destOrd="0" presId="urn:microsoft.com/office/officeart/2005/8/layout/lProcess3"/>
    <dgm:cxn modelId="{1DB073FE-9371-45A8-9110-AC09C9BC0EBF}" type="presParOf" srcId="{52CEA9F5-F6CD-4199-A44D-FB1B5CDCE8BD}" destId="{BF81D825-F1FA-4EAB-BBE7-D0FC727A87F7}" srcOrd="2" destOrd="0" presId="urn:microsoft.com/office/officeart/2005/8/layout/lProcess3"/>
    <dgm:cxn modelId="{EEAC361A-A401-427E-8B2A-94B799D3C4D3}" type="presParOf" srcId="{32B19096-3E29-42B1-8F49-44F18FB4327B}" destId="{8FA849E2-F55D-4631-9392-563EA1A0994C}" srcOrd="1" destOrd="0" presId="urn:microsoft.com/office/officeart/2005/8/layout/lProcess3"/>
    <dgm:cxn modelId="{3EC33AAB-173B-408C-9617-AB0EE042A21A}" type="presParOf" srcId="{32B19096-3E29-42B1-8F49-44F18FB4327B}" destId="{907C4CE0-AF02-4BC8-A914-4ED3E75680FE}" srcOrd="2" destOrd="0" presId="urn:microsoft.com/office/officeart/2005/8/layout/lProcess3"/>
    <dgm:cxn modelId="{3CE7BCF4-3832-4936-A142-4C8795FCE899}" type="presParOf" srcId="{907C4CE0-AF02-4BC8-A914-4ED3E75680FE}" destId="{F2F35903-BDB6-4593-A7A2-8584B4F4858A}" srcOrd="0" destOrd="0" presId="urn:microsoft.com/office/officeart/2005/8/layout/lProcess3"/>
    <dgm:cxn modelId="{EEC544DC-20A2-4995-8134-19A104D94D4F}" type="presParOf" srcId="{907C4CE0-AF02-4BC8-A914-4ED3E75680FE}" destId="{677C483E-E744-445F-9DDB-3BAC47EEC466}" srcOrd="1" destOrd="0" presId="urn:microsoft.com/office/officeart/2005/8/layout/lProcess3"/>
    <dgm:cxn modelId="{BBCD45DD-53A4-48A0-AF9D-5E847A531363}" type="presParOf" srcId="{907C4CE0-AF02-4BC8-A914-4ED3E75680FE}" destId="{25BD340F-C4F2-4FD5-83AB-3FF0EC6A4B84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F2635D-8F25-4C8C-8DE6-95355C4675C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AAAC5CF-3093-4E04-9FA7-569676A27E98}">
      <dgm:prSet phldrT="[Text]"/>
      <dgm:spPr/>
      <dgm:t>
        <a:bodyPr/>
        <a:lstStyle/>
        <a:p>
          <a:r>
            <a:rPr lang="en-US" dirty="0" smtClean="0"/>
            <a:t>Price same, QD increases due to change in other factors</a:t>
          </a:r>
        </a:p>
        <a:p>
          <a:r>
            <a:rPr lang="en-US" dirty="0" smtClean="0"/>
            <a:t>RIGHTWARD SHIFT</a:t>
          </a:r>
          <a:endParaRPr lang="en-IN" dirty="0"/>
        </a:p>
      </dgm:t>
    </dgm:pt>
    <dgm:pt modelId="{38248F02-D2CA-48E4-93DB-E67731869353}" type="parTrans" cxnId="{66516A4F-0B13-45B6-B3FB-8A4758D5866C}">
      <dgm:prSet/>
      <dgm:spPr/>
      <dgm:t>
        <a:bodyPr/>
        <a:lstStyle/>
        <a:p>
          <a:endParaRPr lang="en-IN"/>
        </a:p>
      </dgm:t>
    </dgm:pt>
    <dgm:pt modelId="{9D7A8AC5-45FD-46A1-9F27-656613F8B4BB}" type="sibTrans" cxnId="{66516A4F-0B13-45B6-B3FB-8A4758D5866C}">
      <dgm:prSet/>
      <dgm:spPr/>
      <dgm:t>
        <a:bodyPr/>
        <a:lstStyle/>
        <a:p>
          <a:endParaRPr lang="en-IN"/>
        </a:p>
      </dgm:t>
    </dgm:pt>
    <dgm:pt modelId="{EE5B7871-20CF-4481-9A47-2E83999AD495}">
      <dgm:prSet phldrT="[Text]"/>
      <dgm:spPr/>
      <dgm:t>
        <a:bodyPr/>
        <a:lstStyle/>
        <a:p>
          <a:r>
            <a:rPr lang="en-US" dirty="0" smtClean="0"/>
            <a:t>Decrease</a:t>
          </a:r>
          <a:endParaRPr lang="en-IN" dirty="0"/>
        </a:p>
      </dgm:t>
    </dgm:pt>
    <dgm:pt modelId="{304EE589-01B0-44D9-AFA4-01988F6ECA5B}" type="parTrans" cxnId="{CBA9C34F-0096-472B-9560-D9F037CEBBEF}">
      <dgm:prSet/>
      <dgm:spPr/>
      <dgm:t>
        <a:bodyPr/>
        <a:lstStyle/>
        <a:p>
          <a:endParaRPr lang="en-IN"/>
        </a:p>
      </dgm:t>
    </dgm:pt>
    <dgm:pt modelId="{07824A98-E640-4766-8FB9-D2781761FE9C}" type="sibTrans" cxnId="{CBA9C34F-0096-472B-9560-D9F037CEBBEF}">
      <dgm:prSet/>
      <dgm:spPr/>
      <dgm:t>
        <a:bodyPr/>
        <a:lstStyle/>
        <a:p>
          <a:endParaRPr lang="en-IN"/>
        </a:p>
      </dgm:t>
    </dgm:pt>
    <dgm:pt modelId="{8059D344-42C9-477B-BE12-6D20550F41E6}">
      <dgm:prSet phldrT="[Text]"/>
      <dgm:spPr/>
      <dgm:t>
        <a:bodyPr/>
        <a:lstStyle/>
        <a:p>
          <a:r>
            <a:rPr lang="en-US" dirty="0" smtClean="0"/>
            <a:t>Price same,  QD decreases</a:t>
          </a:r>
        </a:p>
        <a:p>
          <a:r>
            <a:rPr lang="en-US" dirty="0" smtClean="0"/>
            <a:t> due to changes in other factors</a:t>
          </a:r>
        </a:p>
        <a:p>
          <a:r>
            <a:rPr lang="en-US" dirty="0" smtClean="0"/>
            <a:t>LEFTWARD SHIFT</a:t>
          </a:r>
          <a:endParaRPr lang="en-IN" dirty="0"/>
        </a:p>
      </dgm:t>
    </dgm:pt>
    <dgm:pt modelId="{54C23611-86DC-456C-9600-7F07EB7C7BD5}" type="parTrans" cxnId="{6DFDA897-7815-451E-B91E-DF5D8B464F61}">
      <dgm:prSet/>
      <dgm:spPr/>
      <dgm:t>
        <a:bodyPr/>
        <a:lstStyle/>
        <a:p>
          <a:endParaRPr lang="en-IN"/>
        </a:p>
      </dgm:t>
    </dgm:pt>
    <dgm:pt modelId="{FC2E7B51-495A-48C1-AE17-4727E9BA48A6}" type="sibTrans" cxnId="{6DFDA897-7815-451E-B91E-DF5D8B464F61}">
      <dgm:prSet/>
      <dgm:spPr/>
      <dgm:t>
        <a:bodyPr/>
        <a:lstStyle/>
        <a:p>
          <a:endParaRPr lang="en-IN"/>
        </a:p>
      </dgm:t>
    </dgm:pt>
    <dgm:pt modelId="{DAE4A4E9-2DFF-4D62-9E03-0631D7F7DF1A}">
      <dgm:prSet phldrT="[Text]" custT="1"/>
      <dgm:spPr/>
      <dgm:t>
        <a:bodyPr/>
        <a:lstStyle/>
        <a:p>
          <a:r>
            <a:rPr lang="en-US" sz="1800" dirty="0" smtClean="0"/>
            <a:t>Increase</a:t>
          </a:r>
          <a:endParaRPr lang="en-IN" sz="1800" dirty="0"/>
        </a:p>
      </dgm:t>
    </dgm:pt>
    <dgm:pt modelId="{095AB6C5-93A4-4286-91C4-EB237A329CC6}" type="sibTrans" cxnId="{745E3721-037A-4621-B92F-A1AE617C72A7}">
      <dgm:prSet/>
      <dgm:spPr/>
      <dgm:t>
        <a:bodyPr/>
        <a:lstStyle/>
        <a:p>
          <a:endParaRPr lang="en-IN"/>
        </a:p>
      </dgm:t>
    </dgm:pt>
    <dgm:pt modelId="{61B11F98-AB7A-48C5-943D-3293C0D67767}" type="parTrans" cxnId="{745E3721-037A-4621-B92F-A1AE617C72A7}">
      <dgm:prSet/>
      <dgm:spPr/>
      <dgm:t>
        <a:bodyPr/>
        <a:lstStyle/>
        <a:p>
          <a:endParaRPr lang="en-IN"/>
        </a:p>
      </dgm:t>
    </dgm:pt>
    <dgm:pt modelId="{32B19096-3E29-42B1-8F49-44F18FB4327B}" type="pres">
      <dgm:prSet presAssocID="{4DF2635D-8F25-4C8C-8DE6-95355C4675C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CEA9F5-F6CD-4199-A44D-FB1B5CDCE8BD}" type="pres">
      <dgm:prSet presAssocID="{DAE4A4E9-2DFF-4D62-9E03-0631D7F7DF1A}" presName="horFlow" presStyleCnt="0"/>
      <dgm:spPr/>
    </dgm:pt>
    <dgm:pt modelId="{DA57EEFE-7CB9-4D9E-BEFF-E69049DE8EA8}" type="pres">
      <dgm:prSet presAssocID="{DAE4A4E9-2DFF-4D62-9E03-0631D7F7DF1A}" presName="bigChev" presStyleLbl="node1" presStyleIdx="0" presStyleCnt="2" custScaleX="241735" custScaleY="204326"/>
      <dgm:spPr/>
      <dgm:t>
        <a:bodyPr/>
        <a:lstStyle/>
        <a:p>
          <a:endParaRPr lang="en-IN"/>
        </a:p>
      </dgm:t>
    </dgm:pt>
    <dgm:pt modelId="{D05013FA-5047-4D84-8EF4-B1A6206A6B0A}" type="pres">
      <dgm:prSet presAssocID="{38248F02-D2CA-48E4-93DB-E67731869353}" presName="parTrans" presStyleCnt="0"/>
      <dgm:spPr/>
    </dgm:pt>
    <dgm:pt modelId="{BF81D825-F1FA-4EAB-BBE7-D0FC727A87F7}" type="pres">
      <dgm:prSet presAssocID="{5AAAC5CF-3093-4E04-9FA7-569676A27E98}" presName="node" presStyleLbl="alignAccFollowNode1" presStyleIdx="0" presStyleCnt="2" custScaleX="793259" custScaleY="45422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FA849E2-F55D-4631-9392-563EA1A0994C}" type="pres">
      <dgm:prSet presAssocID="{DAE4A4E9-2DFF-4D62-9E03-0631D7F7DF1A}" presName="vSp" presStyleCnt="0"/>
      <dgm:spPr/>
    </dgm:pt>
    <dgm:pt modelId="{907C4CE0-AF02-4BC8-A914-4ED3E75680FE}" type="pres">
      <dgm:prSet presAssocID="{EE5B7871-20CF-4481-9A47-2E83999AD495}" presName="horFlow" presStyleCnt="0"/>
      <dgm:spPr/>
    </dgm:pt>
    <dgm:pt modelId="{F2F35903-BDB6-4593-A7A2-8584B4F4858A}" type="pres">
      <dgm:prSet presAssocID="{EE5B7871-20CF-4481-9A47-2E83999AD495}" presName="bigChev" presStyleLbl="node1" presStyleIdx="1" presStyleCnt="2" custScaleX="196946" custScaleY="171989" custLinFactNeighborX="61095" custLinFactNeighborY="2454"/>
      <dgm:spPr/>
      <dgm:t>
        <a:bodyPr/>
        <a:lstStyle/>
        <a:p>
          <a:endParaRPr lang="en-IN"/>
        </a:p>
      </dgm:t>
    </dgm:pt>
    <dgm:pt modelId="{677C483E-E744-445F-9DDB-3BAC47EEC466}" type="pres">
      <dgm:prSet presAssocID="{54C23611-86DC-456C-9600-7F07EB7C7BD5}" presName="parTrans" presStyleCnt="0"/>
      <dgm:spPr/>
    </dgm:pt>
    <dgm:pt modelId="{25BD340F-C4F2-4FD5-83AB-3FF0EC6A4B84}" type="pres">
      <dgm:prSet presAssocID="{8059D344-42C9-477B-BE12-6D20550F41E6}" presName="node" presStyleLbl="alignAccFollowNode1" presStyleIdx="1" presStyleCnt="2" custScaleX="913900" custScaleY="32142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97FCBA4-DF8D-4D4D-A054-E2DCFAEF415A}" type="presOf" srcId="{5AAAC5CF-3093-4E04-9FA7-569676A27E98}" destId="{BF81D825-F1FA-4EAB-BBE7-D0FC727A87F7}" srcOrd="0" destOrd="0" presId="urn:microsoft.com/office/officeart/2005/8/layout/lProcess3"/>
    <dgm:cxn modelId="{2C4C9915-C20D-48F7-8D5B-BD05CF2525D7}" type="presOf" srcId="{DAE4A4E9-2DFF-4D62-9E03-0631D7F7DF1A}" destId="{DA57EEFE-7CB9-4D9E-BEFF-E69049DE8EA8}" srcOrd="0" destOrd="0" presId="urn:microsoft.com/office/officeart/2005/8/layout/lProcess3"/>
    <dgm:cxn modelId="{CBA9C34F-0096-472B-9560-D9F037CEBBEF}" srcId="{4DF2635D-8F25-4C8C-8DE6-95355C4675C0}" destId="{EE5B7871-20CF-4481-9A47-2E83999AD495}" srcOrd="1" destOrd="0" parTransId="{304EE589-01B0-44D9-AFA4-01988F6ECA5B}" sibTransId="{07824A98-E640-4766-8FB9-D2781761FE9C}"/>
    <dgm:cxn modelId="{6DFDA897-7815-451E-B91E-DF5D8B464F61}" srcId="{EE5B7871-20CF-4481-9A47-2E83999AD495}" destId="{8059D344-42C9-477B-BE12-6D20550F41E6}" srcOrd="0" destOrd="0" parTransId="{54C23611-86DC-456C-9600-7F07EB7C7BD5}" sibTransId="{FC2E7B51-495A-48C1-AE17-4727E9BA48A6}"/>
    <dgm:cxn modelId="{1C47F00E-4ACC-4549-AB04-8571ACE97564}" type="presOf" srcId="{8059D344-42C9-477B-BE12-6D20550F41E6}" destId="{25BD340F-C4F2-4FD5-83AB-3FF0EC6A4B84}" srcOrd="0" destOrd="0" presId="urn:microsoft.com/office/officeart/2005/8/layout/lProcess3"/>
    <dgm:cxn modelId="{745E3721-037A-4621-B92F-A1AE617C72A7}" srcId="{4DF2635D-8F25-4C8C-8DE6-95355C4675C0}" destId="{DAE4A4E9-2DFF-4D62-9E03-0631D7F7DF1A}" srcOrd="0" destOrd="0" parTransId="{61B11F98-AB7A-48C5-943D-3293C0D67767}" sibTransId="{095AB6C5-93A4-4286-91C4-EB237A329CC6}"/>
    <dgm:cxn modelId="{66516A4F-0B13-45B6-B3FB-8A4758D5866C}" srcId="{DAE4A4E9-2DFF-4D62-9E03-0631D7F7DF1A}" destId="{5AAAC5CF-3093-4E04-9FA7-569676A27E98}" srcOrd="0" destOrd="0" parTransId="{38248F02-D2CA-48E4-93DB-E67731869353}" sibTransId="{9D7A8AC5-45FD-46A1-9F27-656613F8B4BB}"/>
    <dgm:cxn modelId="{B4FCC96D-B0AB-4D80-BD3C-D90C50085835}" type="presOf" srcId="{EE5B7871-20CF-4481-9A47-2E83999AD495}" destId="{F2F35903-BDB6-4593-A7A2-8584B4F4858A}" srcOrd="0" destOrd="0" presId="urn:microsoft.com/office/officeart/2005/8/layout/lProcess3"/>
    <dgm:cxn modelId="{E523D218-EEB6-4D91-83BB-235882770801}" type="presOf" srcId="{4DF2635D-8F25-4C8C-8DE6-95355C4675C0}" destId="{32B19096-3E29-42B1-8F49-44F18FB4327B}" srcOrd="0" destOrd="0" presId="urn:microsoft.com/office/officeart/2005/8/layout/lProcess3"/>
    <dgm:cxn modelId="{FFCB7699-E4F5-4A4F-A0B3-15CCBA84D656}" type="presParOf" srcId="{32B19096-3E29-42B1-8F49-44F18FB4327B}" destId="{52CEA9F5-F6CD-4199-A44D-FB1B5CDCE8BD}" srcOrd="0" destOrd="0" presId="urn:microsoft.com/office/officeart/2005/8/layout/lProcess3"/>
    <dgm:cxn modelId="{420AF1D2-7E4A-445B-8731-226E0AD29C25}" type="presParOf" srcId="{52CEA9F5-F6CD-4199-A44D-FB1B5CDCE8BD}" destId="{DA57EEFE-7CB9-4D9E-BEFF-E69049DE8EA8}" srcOrd="0" destOrd="0" presId="urn:microsoft.com/office/officeart/2005/8/layout/lProcess3"/>
    <dgm:cxn modelId="{E1736661-C999-47D1-AF0B-DCF6D976E997}" type="presParOf" srcId="{52CEA9F5-F6CD-4199-A44D-FB1B5CDCE8BD}" destId="{D05013FA-5047-4D84-8EF4-B1A6206A6B0A}" srcOrd="1" destOrd="0" presId="urn:microsoft.com/office/officeart/2005/8/layout/lProcess3"/>
    <dgm:cxn modelId="{1635F9AE-95AD-4254-8E01-9CFAF396160E}" type="presParOf" srcId="{52CEA9F5-F6CD-4199-A44D-FB1B5CDCE8BD}" destId="{BF81D825-F1FA-4EAB-BBE7-D0FC727A87F7}" srcOrd="2" destOrd="0" presId="urn:microsoft.com/office/officeart/2005/8/layout/lProcess3"/>
    <dgm:cxn modelId="{C047A218-FC3A-46F5-8264-D261BAB3BE5C}" type="presParOf" srcId="{32B19096-3E29-42B1-8F49-44F18FB4327B}" destId="{8FA849E2-F55D-4631-9392-563EA1A0994C}" srcOrd="1" destOrd="0" presId="urn:microsoft.com/office/officeart/2005/8/layout/lProcess3"/>
    <dgm:cxn modelId="{46E35135-E52F-4ED4-9B5B-01A90FB57676}" type="presParOf" srcId="{32B19096-3E29-42B1-8F49-44F18FB4327B}" destId="{907C4CE0-AF02-4BC8-A914-4ED3E75680FE}" srcOrd="2" destOrd="0" presId="urn:microsoft.com/office/officeart/2005/8/layout/lProcess3"/>
    <dgm:cxn modelId="{E49F0529-1B7C-4B1B-9786-9A370A391D10}" type="presParOf" srcId="{907C4CE0-AF02-4BC8-A914-4ED3E75680FE}" destId="{F2F35903-BDB6-4593-A7A2-8584B4F4858A}" srcOrd="0" destOrd="0" presId="urn:microsoft.com/office/officeart/2005/8/layout/lProcess3"/>
    <dgm:cxn modelId="{3F0DAAB3-98B6-446F-AC42-8A1C102FC311}" type="presParOf" srcId="{907C4CE0-AF02-4BC8-A914-4ED3E75680FE}" destId="{677C483E-E744-445F-9DDB-3BAC47EEC466}" srcOrd="1" destOrd="0" presId="urn:microsoft.com/office/officeart/2005/8/layout/lProcess3"/>
    <dgm:cxn modelId="{B18F9EA3-B692-44D3-963E-12B632875C95}" type="presParOf" srcId="{907C4CE0-AF02-4BC8-A914-4ED3E75680FE}" destId="{25BD340F-C4F2-4FD5-83AB-3FF0EC6A4B84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E27C6FD-D34E-4D8E-B22F-04E99AF27705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2C21D7-605A-4457-90AA-3C039813BF8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42" y="428604"/>
            <a:ext cx="6858048" cy="107157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sz="5400" dirty="0" smtClean="0"/>
              <a:t>Law of Demand</a:t>
            </a:r>
            <a:endParaRPr lang="en-IN" sz="5400" dirty="0"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47828" y="1785926"/>
            <a:ext cx="6853262" cy="449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Algerian" pitchFamily="82" charset="0"/>
              </a:rPr>
              <a:t>By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itchFamily="82" charset="0"/>
              </a:rPr>
              <a:t>Dr. V.S.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itchFamily="82" charset="0"/>
              </a:rPr>
              <a:t>Karpe</a:t>
            </a: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itchFamily="82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indent="-27432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2600" i="1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Dept. of Economics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Sarvajanik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 Arts &amp; Commerce College,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Visarwadi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, Tal.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Navapur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, Dist.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Nandurbar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Determinants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Tastes and preferences of consumers</a:t>
            </a:r>
          </a:p>
          <a:p>
            <a:r>
              <a:rPr lang="en-US" dirty="0" smtClean="0"/>
              <a:t>Other factors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Size of the population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 Composition of the population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Law of demand states that people will buy </a:t>
            </a:r>
            <a:r>
              <a:rPr lang="en-US" dirty="0" smtClean="0">
                <a:solidFill>
                  <a:srgbClr val="FF0000"/>
                </a:solidFill>
              </a:rPr>
              <a:t>more at lower prices </a:t>
            </a:r>
            <a:r>
              <a:rPr lang="en-US" dirty="0" smtClean="0"/>
              <a:t>and buy </a:t>
            </a:r>
            <a:r>
              <a:rPr lang="en-US" dirty="0" smtClean="0">
                <a:solidFill>
                  <a:srgbClr val="FF0000"/>
                </a:solidFill>
              </a:rPr>
              <a:t>less at higher prices</a:t>
            </a:r>
            <a:r>
              <a:rPr lang="en-US" dirty="0" smtClean="0"/>
              <a:t>, ceteris paribus.	- </a:t>
            </a:r>
            <a:r>
              <a:rPr lang="en-US" sz="2800" i="1" dirty="0" smtClean="0"/>
              <a:t>Samuelson</a:t>
            </a:r>
          </a:p>
          <a:p>
            <a:r>
              <a:rPr lang="en-US" dirty="0" smtClean="0"/>
              <a:t>The law of demand states that </a:t>
            </a:r>
            <a:r>
              <a:rPr lang="en-US" dirty="0" smtClean="0">
                <a:solidFill>
                  <a:srgbClr val="FF0000"/>
                </a:solidFill>
              </a:rPr>
              <a:t>quantity demanded increases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a fall in price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diminishes</a:t>
            </a:r>
            <a:r>
              <a:rPr lang="en-US" dirty="0" smtClean="0"/>
              <a:t> when </a:t>
            </a:r>
            <a:r>
              <a:rPr lang="en-US" dirty="0" smtClean="0">
                <a:solidFill>
                  <a:srgbClr val="FF0000"/>
                </a:solidFill>
              </a:rPr>
              <a:t>price increases</a:t>
            </a:r>
            <a:r>
              <a:rPr lang="en-US" dirty="0" smtClean="0"/>
              <a:t>, other things being equal.			</a:t>
            </a:r>
            <a:r>
              <a:rPr lang="en-US" sz="2800" i="1" dirty="0" smtClean="0"/>
              <a:t>- Marshall</a:t>
            </a:r>
            <a:endParaRPr lang="en-IN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Assumption to law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507288" cy="452628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Law of demand holds good when “other things remain the same”, meaning thereby, the factors affecting demand, other than price are assumed to be constant.</a:t>
            </a:r>
          </a:p>
          <a:p>
            <a:r>
              <a:rPr lang="en-US" dirty="0" smtClean="0"/>
              <a:t>Demand function: </a:t>
            </a:r>
          </a:p>
          <a:p>
            <a:pPr>
              <a:buNone/>
            </a:pPr>
            <a:r>
              <a:rPr lang="en-IN" dirty="0" smtClean="0"/>
              <a:t>				</a:t>
            </a:r>
            <a:r>
              <a:rPr lang="en-IN" dirty="0" err="1" smtClean="0"/>
              <a:t>D</a:t>
            </a:r>
            <a:r>
              <a:rPr lang="en-IN" baseline="-25000" dirty="0" err="1" smtClean="0"/>
              <a:t>x</a:t>
            </a:r>
            <a:r>
              <a:rPr lang="en-IN" dirty="0" smtClean="0"/>
              <a:t> </a:t>
            </a:r>
            <a:r>
              <a:rPr lang="en-IN" dirty="0"/>
              <a:t>= </a:t>
            </a:r>
            <a:r>
              <a:rPr lang="en-IN" dirty="0" smtClean="0"/>
              <a:t>f(</a:t>
            </a:r>
            <a:r>
              <a:rPr lang="en-IN" dirty="0" err="1" smtClean="0"/>
              <a:t>P</a:t>
            </a:r>
            <a:r>
              <a:rPr lang="en-IN" baseline="-25000" dirty="0" err="1" smtClean="0"/>
              <a:t>x</a:t>
            </a:r>
            <a:r>
              <a:rPr lang="en-IN" baseline="-25000" dirty="0" smtClean="0"/>
              <a:t> </a:t>
            </a:r>
            <a:r>
              <a:rPr lang="en-IN" dirty="0" smtClean="0"/>
              <a:t>,</a:t>
            </a:r>
            <a:r>
              <a:rPr lang="en-IN" dirty="0"/>
              <a:t>P</a:t>
            </a:r>
            <a:r>
              <a:rPr lang="en-IN" baseline="-25000" dirty="0"/>
              <a:t>r</a:t>
            </a:r>
            <a:r>
              <a:rPr lang="en-IN" dirty="0" smtClean="0"/>
              <a:t>, Y, T,E</a:t>
            </a:r>
            <a:r>
              <a:rPr lang="en-IN" dirty="0"/>
              <a:t>)</a:t>
            </a:r>
          </a:p>
          <a:p>
            <a:r>
              <a:rPr lang="en-IN" dirty="0"/>
              <a:t>Where, </a:t>
            </a:r>
            <a:r>
              <a:rPr lang="en-IN" dirty="0" err="1"/>
              <a:t>D</a:t>
            </a:r>
            <a:r>
              <a:rPr lang="en-IN" baseline="-25000" dirty="0" err="1"/>
              <a:t>x</a:t>
            </a:r>
            <a:r>
              <a:rPr lang="en-IN" baseline="-25000" dirty="0"/>
              <a:t> = </a:t>
            </a:r>
            <a:r>
              <a:rPr lang="en-IN" dirty="0"/>
              <a:t>Demand for the commodity</a:t>
            </a:r>
          </a:p>
          <a:p>
            <a:r>
              <a:rPr lang="en-IN" dirty="0"/>
              <a:t>		</a:t>
            </a:r>
            <a:r>
              <a:rPr lang="en-IN" dirty="0" err="1"/>
              <a:t>P</a:t>
            </a:r>
            <a:r>
              <a:rPr lang="en-IN" baseline="-25000" dirty="0" err="1"/>
              <a:t>x</a:t>
            </a:r>
            <a:r>
              <a:rPr lang="en-IN" baseline="-25000" dirty="0"/>
              <a:t> = </a:t>
            </a:r>
            <a:r>
              <a:rPr lang="en-IN" dirty="0"/>
              <a:t>Price of the commodity</a:t>
            </a:r>
          </a:p>
          <a:p>
            <a:r>
              <a:rPr lang="en-IN" dirty="0"/>
              <a:t>		P</a:t>
            </a:r>
            <a:r>
              <a:rPr lang="en-IN" baseline="-25000" dirty="0"/>
              <a:t>r=  </a:t>
            </a:r>
            <a:r>
              <a:rPr lang="en-IN" dirty="0"/>
              <a:t>Price of related goods</a:t>
            </a:r>
          </a:p>
          <a:p>
            <a:r>
              <a:rPr lang="en-IN" dirty="0"/>
              <a:t>		Y= Income of the consumer</a:t>
            </a:r>
          </a:p>
          <a:p>
            <a:r>
              <a:rPr lang="en-IN" dirty="0"/>
              <a:t>		T= </a:t>
            </a:r>
            <a:r>
              <a:rPr lang="en-IN" sz="2800" dirty="0"/>
              <a:t>Tastes and preferences of the consumer</a:t>
            </a:r>
          </a:p>
          <a:p>
            <a:r>
              <a:rPr lang="en-IN" dirty="0"/>
              <a:t>		E= Expectation of the consumer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According to law of demand, ceteris paribus</a:t>
            </a:r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 smtClean="0"/>
              <a:t>	</a:t>
            </a:r>
            <a:r>
              <a:rPr lang="en-US" sz="3800" dirty="0" smtClean="0">
                <a:solidFill>
                  <a:srgbClr val="FF0000"/>
                </a:solidFill>
              </a:rPr>
              <a:t>Quantity demanded </a:t>
            </a:r>
            <a:r>
              <a:rPr lang="en-IN" sz="3800" dirty="0" smtClean="0">
                <a:solidFill>
                  <a:srgbClr val="FF0000"/>
                </a:solidFill>
              </a:rPr>
              <a:t>α  1/Price</a:t>
            </a:r>
          </a:p>
          <a:p>
            <a:pPr>
              <a:buNone/>
            </a:pPr>
            <a:endParaRPr lang="en-IN" sz="3800" dirty="0" smtClean="0"/>
          </a:p>
          <a:p>
            <a:r>
              <a:rPr lang="en-US" dirty="0" smtClean="0"/>
              <a:t>However, this relation is not proportional, meaning that it is not necessary that when price falls by half, demand for the goods would be doubled.</a:t>
            </a:r>
          </a:p>
          <a:p>
            <a:endParaRPr lang="en-US" dirty="0" smtClean="0"/>
          </a:p>
          <a:p>
            <a:r>
              <a:rPr lang="en-US" dirty="0" smtClean="0"/>
              <a:t>This simply indicates the direction of change in demand as a result of a change in price.</a:t>
            </a:r>
            <a:endParaRPr lang="en-IN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   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Demand Schedule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Demand Schedule is a series of quantities which a consumer would like to buy per unit of time at different prices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Two aspects of demand schedule</a:t>
            </a:r>
          </a:p>
          <a:p>
            <a:pPr>
              <a:buNone/>
            </a:pPr>
            <a:r>
              <a:rPr lang="en-US" dirty="0" smtClean="0"/>
              <a:t>	- Individual demand schedule</a:t>
            </a:r>
          </a:p>
          <a:p>
            <a:pPr>
              <a:buNone/>
            </a:pPr>
            <a:r>
              <a:rPr lang="en-US" dirty="0" smtClean="0"/>
              <a:t>   - Market demand schedule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Individual  demand schedule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3898776" cy="452628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It is defined as a table which shows the quantities of a given commodity which a consumer will buy at all possible prices at a given time</a:t>
            </a:r>
            <a:endParaRPr lang="en-I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76056" y="1844824"/>
          <a:ext cx="3384376" cy="3744417"/>
        </p:xfrm>
        <a:graphic>
          <a:graphicData uri="http://schemas.openxmlformats.org/drawingml/2006/table">
            <a:tbl>
              <a:tblPr/>
              <a:tblGrid>
                <a:gridCol w="1581828"/>
                <a:gridCol w="1802548"/>
              </a:tblGrid>
              <a:tr h="1540389"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Price per unit               ( in Rs.)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Quantity demanded (in units)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07"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07"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07"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07"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>
                          <a:solidFill>
                            <a:srgbClr val="92D05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32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 demand schedule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defined as the quantities of a given commodity which all consumers will buy at all possible prices at a given point of time. </a:t>
            </a:r>
          </a:p>
          <a:p>
            <a:r>
              <a:rPr lang="en-US" dirty="0" smtClean="0"/>
              <a:t>By aggregating individual consumers demand, the market demand schedule is constructed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149080"/>
            <a:ext cx="8229600" cy="1935088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It indicates that when price of ‘X’ is Rs. 1, Demand of A is 4 units and </a:t>
            </a:r>
            <a:r>
              <a:rPr lang="en-US" sz="2000" dirty="0" smtClean="0"/>
              <a:t>Demand</a:t>
            </a:r>
            <a:r>
              <a:rPr lang="en-US" sz="2400" dirty="0" smtClean="0"/>
              <a:t> of B is 5 units. The market demand is 9 units.</a:t>
            </a:r>
            <a:br>
              <a:rPr lang="en-US" sz="2400" dirty="0" smtClean="0"/>
            </a:br>
            <a:endParaRPr lang="en-IN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620691"/>
          <a:ext cx="8496944" cy="3040765"/>
        </p:xfrm>
        <a:graphic>
          <a:graphicData uri="http://schemas.openxmlformats.org/drawingml/2006/table">
            <a:tbl>
              <a:tblPr/>
              <a:tblGrid>
                <a:gridCol w="2124236"/>
                <a:gridCol w="2124236"/>
                <a:gridCol w="2124236"/>
                <a:gridCol w="2124236"/>
              </a:tblGrid>
              <a:tr h="874349"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Price of a commodity 'X' (in </a:t>
                      </a:r>
                      <a:r>
                        <a:rPr lang="en-IN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Rs.)</a:t>
                      </a:r>
                      <a:endParaRPr lang="en-IN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Demand of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Demand of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Market demand               ( in units)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9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9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  <a:endParaRPr lang="en-IN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9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490"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Curve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demand curve is a locus of points showing various alternative price –quantity combinations.</a:t>
            </a:r>
          </a:p>
          <a:p>
            <a:r>
              <a:rPr lang="en-US" dirty="0" smtClean="0"/>
              <a:t>It shows the inverse relationship between price and quantity demanded.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It slopes downward to the right</a:t>
            </a:r>
            <a:endParaRPr lang="en-IN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5103"/>
            <a:ext cx="8229600" cy="180741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demand curve slopes downwards from left to right meaning that when price is low demand is high and when price is high demand is low</a:t>
            </a:r>
            <a:endParaRPr lang="en-IN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59632" y="764704"/>
          <a:ext cx="720080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283968" y="1916832"/>
            <a:ext cx="3528392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dirty="0" smtClean="0"/>
              <a:t>Able to purchase at various prices during a period of time</a:t>
            </a:r>
            <a:endParaRPr lang="en-IN" dirty="0"/>
          </a:p>
        </p:txBody>
      </p:sp>
      <p:sp>
        <p:nvSpPr>
          <p:cNvPr id="4" name="Rounded Rectangle 3"/>
          <p:cNvSpPr/>
          <p:nvPr/>
        </p:nvSpPr>
        <p:spPr>
          <a:xfrm>
            <a:off x="827584" y="1844824"/>
            <a:ext cx="3240360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Willing to purchase at  various prices during a period of time</a:t>
            </a:r>
            <a:endParaRPr lang="en-IN" sz="2800" dirty="0"/>
          </a:p>
        </p:txBody>
      </p:sp>
      <p:cxnSp>
        <p:nvCxnSpPr>
          <p:cNvPr id="8" name="Straight Arrow Connector 7"/>
          <p:cNvCxnSpPr>
            <a:stCxn id="2" idx="2"/>
          </p:cNvCxnSpPr>
          <p:nvPr/>
        </p:nvCxnSpPr>
        <p:spPr>
          <a:xfrm rot="16200000" flipH="1">
            <a:off x="4934471" y="1055167"/>
            <a:ext cx="42718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" idx="2"/>
          </p:cNvCxnSpPr>
          <p:nvPr/>
        </p:nvCxnSpPr>
        <p:spPr>
          <a:xfrm rot="5400000">
            <a:off x="3746339" y="947155"/>
            <a:ext cx="35517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does demand curve slope downward?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Income effect: It is the effect that a change in a person’s real income caused by the change in the price of a commodity has on the quantity of that commodity. The increase in demand on account of increase in real income is known as  Income effect.</a:t>
            </a:r>
          </a:p>
          <a:p>
            <a:r>
              <a:rPr lang="en-US" dirty="0" smtClean="0"/>
              <a:t>Substitution effect: It is the effect that a change in the relative prices of the substitute goods has on the quantity demanded.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does demand curve slope downward?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Different uses: Demand for commodities with alternative uses tends to extend consequent upon a fall in their prices.</a:t>
            </a:r>
          </a:p>
          <a:p>
            <a:r>
              <a:rPr lang="en-US" dirty="0" smtClean="0"/>
              <a:t>Size of the consumer group: When the price of a commodity falls, then many consumers who are unable to buy that commodity at its previous price come forward to buy it.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Exceptions to the law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Veblen goods: </a:t>
            </a:r>
            <a:r>
              <a:rPr lang="en-US" dirty="0" smtClean="0"/>
              <a:t>goods like jewelry, diamonds and gems are considered as articles of distinction. These goods command more when prices are high.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Giffen</a:t>
            </a:r>
            <a:r>
              <a:rPr lang="en-US" dirty="0" smtClean="0">
                <a:solidFill>
                  <a:srgbClr val="FF0000"/>
                </a:solidFill>
              </a:rPr>
              <a:t> Goods</a:t>
            </a:r>
            <a:r>
              <a:rPr lang="en-US" dirty="0" smtClean="0"/>
              <a:t>: Inferior goods which display a direct price demand relationship are called as </a:t>
            </a:r>
            <a:r>
              <a:rPr lang="en-US" dirty="0" err="1" smtClean="0"/>
              <a:t>Giffen</a:t>
            </a:r>
            <a:r>
              <a:rPr lang="en-US" dirty="0" smtClean="0"/>
              <a:t> goods.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Expectation of rise or fall in price in future</a:t>
            </a:r>
            <a:r>
              <a:rPr lang="en-US" dirty="0" smtClean="0"/>
              <a:t>: If prices are likely to rise more in the future then even at the existing higher price people may demand more units of the commodity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Exceptions to the law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Conspicuous necessities: Some goods due to their constant usage have become necessities of life. For </a:t>
            </a:r>
            <a:r>
              <a:rPr lang="en-US" dirty="0" err="1" smtClean="0"/>
              <a:t>eg</a:t>
            </a:r>
            <a:r>
              <a:rPr lang="en-US" dirty="0" smtClean="0"/>
              <a:t>, even though the prices of  TV sets, refrigerators, cooking gas etc., have been continuously rising, their demand does not show any tendency to fall.</a:t>
            </a:r>
          </a:p>
          <a:p>
            <a:r>
              <a:rPr lang="en-US" dirty="0" smtClean="0"/>
              <a:t>Demand for necessaries: The law of demand does not apply much in case of necessaries as irrespective of price changes, people have to consume minimum quantities of these commodities.</a:t>
            </a:r>
          </a:p>
          <a:p>
            <a:r>
              <a:rPr lang="en-US" dirty="0" smtClean="0"/>
              <a:t>Speculative goods: In the speculative market, particularly in stocks and shares,  more will be demanded when prices are rising and less will be demanded when prices are falling.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Expansion and Contraction in demand</a:t>
            </a:r>
            <a:endParaRPr lang="en-IN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683568" y="1700808"/>
          <a:ext cx="78488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Increase and decrease in demand</a:t>
            </a:r>
            <a:endParaRPr lang="en-IN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683568" y="1700808"/>
          <a:ext cx="78488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Distinction between extension and increase in demand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Extension in demand	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Increase in demand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Rise in demand due to fall in price of the commodity, other things become equal</a:t>
            </a:r>
          </a:p>
          <a:p>
            <a:r>
              <a:rPr lang="en-US" dirty="0" smtClean="0"/>
              <a:t>Expressed by a movement from a higher point to a lower point on the same demand curve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Increase in demand due to other factors other than price.</a:t>
            </a:r>
          </a:p>
          <a:p>
            <a:r>
              <a:rPr lang="en-US" dirty="0" smtClean="0"/>
              <a:t>Expressed by the upward shift of the entire demand curve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Distinction between contraction and decrease in demand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Contraction in demand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Decrease in demand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Relates to a fall in demand in response to a rise in the price of a commodity, other things being equal</a:t>
            </a:r>
          </a:p>
          <a:p>
            <a:r>
              <a:rPr lang="en-US" dirty="0" smtClean="0"/>
              <a:t>Expressed by the movement from a  lower point to a higher point on the same demand curve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Refers to a fall in demand in response to changes in other factors other than price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Demand for a commodity refers to: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Desire for the commodity</a:t>
            </a:r>
          </a:p>
          <a:p>
            <a:pPr marL="514350" indent="-514350">
              <a:buAutoNum type="alphaLcPeriod"/>
            </a:pPr>
            <a:r>
              <a:rPr lang="en-US" dirty="0" smtClean="0"/>
              <a:t>Need for the commodity</a:t>
            </a:r>
          </a:p>
          <a:p>
            <a:pPr marL="514350" indent="-514350">
              <a:buAutoNum type="alphaLcPeriod"/>
            </a:pPr>
            <a:r>
              <a:rPr lang="en-US" dirty="0" smtClean="0"/>
              <a:t>Quantity demanded of the commodity</a:t>
            </a:r>
          </a:p>
          <a:p>
            <a:pPr marL="514350" indent="-514350">
              <a:buAutoNum type="alphaLcPeriod"/>
            </a:pPr>
            <a:r>
              <a:rPr lang="en-US" dirty="0" smtClean="0"/>
              <a:t>Quantity of the commodity demanded at a certain price during any particular point of time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Direct demand: When a commodity is demanded for its own sake by the final consumer like TV, to refrigerators, eatables etc.</a:t>
            </a:r>
          </a:p>
          <a:p>
            <a:r>
              <a:rPr lang="en-US" dirty="0" smtClean="0"/>
              <a:t>Derived demand: The demand for a particular commodity might be strongly related to the demand for a related product for </a:t>
            </a:r>
            <a:r>
              <a:rPr lang="en-US" dirty="0" err="1" smtClean="0"/>
              <a:t>eg</a:t>
            </a:r>
            <a:r>
              <a:rPr lang="en-US" dirty="0" smtClean="0"/>
              <a:t>. Demand for steel is linked to the demand for new vehicles.</a:t>
            </a:r>
          </a:p>
          <a:p>
            <a:r>
              <a:rPr lang="en-US" dirty="0" smtClean="0"/>
              <a:t>Recurring demand: Consumable goods have recurring demand </a:t>
            </a:r>
            <a:r>
              <a:rPr lang="en-US" dirty="0" err="1" smtClean="0"/>
              <a:t>eg</a:t>
            </a:r>
            <a:r>
              <a:rPr lang="en-US" dirty="0" smtClean="0"/>
              <a:t>., milk, rice etc</a:t>
            </a:r>
          </a:p>
          <a:p>
            <a:r>
              <a:rPr lang="en-US" dirty="0" smtClean="0"/>
              <a:t>Replacement demand: Consumer durables are replaced after some wear and tear </a:t>
            </a:r>
            <a:r>
              <a:rPr lang="en-US" dirty="0" err="1" smtClean="0"/>
              <a:t>eg</a:t>
            </a:r>
            <a:r>
              <a:rPr lang="en-US" dirty="0" smtClean="0"/>
              <a:t>., furniture, bikes, cars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2. Contraction of demand is the result of:</a:t>
            </a: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Decrease in the number of consumers</a:t>
            </a:r>
          </a:p>
          <a:p>
            <a:pPr marL="514350" indent="-514350">
              <a:buAutoNum type="alphaLcPeriod"/>
            </a:pPr>
            <a:r>
              <a:rPr lang="en-US" dirty="0" smtClean="0"/>
              <a:t>Increase in the price of the good concerned.</a:t>
            </a:r>
          </a:p>
          <a:p>
            <a:pPr marL="514350" indent="-514350">
              <a:buAutoNum type="alphaLcPeriod"/>
            </a:pPr>
            <a:r>
              <a:rPr lang="en-US" dirty="0" smtClean="0"/>
              <a:t>Increase in the prices of other goods.</a:t>
            </a:r>
          </a:p>
          <a:p>
            <a:pPr marL="514350" indent="-514350">
              <a:buAutoNum type="alphaLcPeriod"/>
            </a:pPr>
            <a:r>
              <a:rPr lang="en-US" dirty="0" smtClean="0"/>
              <a:t>Decrease in the income of purchasers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3. Which of the following pairs of goods is an example of substitute goods?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Tea and sugar</a:t>
            </a:r>
          </a:p>
          <a:p>
            <a:pPr marL="514350" indent="-514350">
              <a:buAutoNum type="alphaLcPeriod"/>
            </a:pPr>
            <a:r>
              <a:rPr lang="en-US" dirty="0" smtClean="0"/>
              <a:t>Tea and coffee</a:t>
            </a:r>
          </a:p>
          <a:p>
            <a:pPr marL="514350" indent="-514350">
              <a:buAutoNum type="alphaLcPeriod"/>
            </a:pPr>
            <a:r>
              <a:rPr lang="en-US" dirty="0" smtClean="0"/>
              <a:t>Pen and ink</a:t>
            </a:r>
          </a:p>
          <a:p>
            <a:pPr marL="514350" indent="-514350">
              <a:buAutoNum type="alphaLcPeriod"/>
            </a:pPr>
            <a:r>
              <a:rPr lang="en-US" dirty="0" smtClean="0"/>
              <a:t>Shirt and trousers</a:t>
            </a:r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4. The law of demand assumes other things to remain constant, establishes the relationship between:</a:t>
            </a: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Income of the consumer and the quantity of a good demanded by him.</a:t>
            </a:r>
          </a:p>
          <a:p>
            <a:pPr marL="514350" indent="-514350">
              <a:buAutoNum type="alphaLcPeriod"/>
            </a:pPr>
            <a:r>
              <a:rPr lang="en-US" dirty="0" smtClean="0"/>
              <a:t>Price of a good and the quantity demanded by him</a:t>
            </a:r>
          </a:p>
          <a:p>
            <a:pPr marL="514350" indent="-514350">
              <a:buAutoNum type="alphaLcPeriod"/>
            </a:pPr>
            <a:r>
              <a:rPr lang="en-US" dirty="0" smtClean="0"/>
              <a:t>Price of a good and the demand for its substitute</a:t>
            </a:r>
          </a:p>
          <a:p>
            <a:pPr marL="514350" indent="-514350">
              <a:buAutoNum type="alphaLcPeriod"/>
            </a:pPr>
            <a:r>
              <a:rPr lang="en-US" dirty="0" smtClean="0"/>
              <a:t>Quantity of a good and the price of its complementary goods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5. If the price of Pepsi decreases relative to the price of Coke and Sprite, the demand for: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Coke will decrease</a:t>
            </a:r>
          </a:p>
          <a:p>
            <a:pPr marL="514350" indent="-514350">
              <a:buAutoNum type="alphaLcPeriod"/>
            </a:pPr>
            <a:r>
              <a:rPr lang="en-US" dirty="0" smtClean="0"/>
              <a:t>Sprite will decrease</a:t>
            </a:r>
          </a:p>
          <a:p>
            <a:pPr marL="514350" indent="-514350">
              <a:buAutoNum type="alphaLcPeriod"/>
            </a:pPr>
            <a:r>
              <a:rPr lang="en-US" dirty="0" smtClean="0"/>
              <a:t>Coke and Sprite will decrease</a:t>
            </a:r>
          </a:p>
          <a:p>
            <a:pPr marL="514350" indent="-514350">
              <a:buAutoNum type="alphaLcPeriod"/>
            </a:pPr>
            <a:r>
              <a:rPr lang="en-US" dirty="0" smtClean="0"/>
              <a:t>Coke and Sprite will increase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Complementary demand: Goods that are jointly demanded. Demand for one commodity is dependant on the demand for the other.</a:t>
            </a:r>
          </a:p>
          <a:p>
            <a:r>
              <a:rPr lang="en-US" dirty="0" smtClean="0"/>
              <a:t>Competing demand: Goods that compete with each other to satisfy any particular want are called substitutes.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Demand refers to the </a:t>
            </a:r>
            <a:r>
              <a:rPr lang="en-US" dirty="0" smtClean="0">
                <a:solidFill>
                  <a:srgbClr val="FF0000"/>
                </a:solidFill>
              </a:rPr>
              <a:t>quantities </a:t>
            </a:r>
            <a:r>
              <a:rPr lang="en-US" dirty="0" smtClean="0"/>
              <a:t>of a commodity that consumers are able to buy </a:t>
            </a:r>
            <a:r>
              <a:rPr lang="en-US" dirty="0" smtClean="0">
                <a:solidFill>
                  <a:srgbClr val="FF0000"/>
                </a:solidFill>
              </a:rPr>
              <a:t>at each possible price </a:t>
            </a:r>
            <a:r>
              <a:rPr lang="en-US" dirty="0" smtClean="0"/>
              <a:t>during a given period of time, </a:t>
            </a:r>
            <a:r>
              <a:rPr lang="en-US" dirty="0" smtClean="0">
                <a:solidFill>
                  <a:srgbClr val="FF0000"/>
                </a:solidFill>
              </a:rPr>
              <a:t>all other things being equal.</a:t>
            </a:r>
          </a:p>
          <a:p>
            <a:r>
              <a:rPr lang="en-US" dirty="0" smtClean="0"/>
              <a:t>Demand is the </a:t>
            </a:r>
            <a:r>
              <a:rPr lang="en-US" dirty="0" smtClean="0">
                <a:solidFill>
                  <a:srgbClr val="FF0000"/>
                </a:solidFill>
              </a:rPr>
              <a:t>ability and willingness </a:t>
            </a:r>
            <a:r>
              <a:rPr lang="en-US" dirty="0" smtClean="0"/>
              <a:t>to buy specific quantity of good at alternative prices in  a given period of time, </a:t>
            </a:r>
            <a:r>
              <a:rPr lang="en-US" dirty="0" smtClean="0">
                <a:solidFill>
                  <a:srgbClr val="FF0000"/>
                </a:solidFill>
              </a:rPr>
              <a:t>ceteris paribus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Determinants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of the commodity</a:t>
            </a:r>
          </a:p>
          <a:p>
            <a:r>
              <a:rPr lang="en-US" dirty="0" smtClean="0"/>
              <a:t>Price of the related commodities</a:t>
            </a:r>
          </a:p>
          <a:p>
            <a:r>
              <a:rPr lang="en-US" dirty="0" smtClean="0"/>
              <a:t>Level of income of the household</a:t>
            </a:r>
          </a:p>
          <a:p>
            <a:r>
              <a:rPr lang="en-US" dirty="0" smtClean="0"/>
              <a:t>Tastes and preferences of the consumers</a:t>
            </a:r>
          </a:p>
          <a:p>
            <a:r>
              <a:rPr lang="en-US" dirty="0" smtClean="0"/>
              <a:t>Other factors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Determinants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Price of the commodity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Ceteris paribus,   </a:t>
            </a:r>
          </a:p>
          <a:p>
            <a:pPr>
              <a:buNone/>
            </a:pPr>
            <a:endParaRPr lang="en-US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4000" dirty="0" smtClean="0"/>
              <a:t>D </a:t>
            </a:r>
            <a:r>
              <a:rPr lang="en-IN" sz="4800" dirty="0" smtClean="0"/>
              <a:t>α 1/P</a:t>
            </a:r>
          </a:p>
          <a:p>
            <a:pPr>
              <a:buNone/>
            </a:pPr>
            <a:r>
              <a:rPr lang="en-US" sz="4800" dirty="0"/>
              <a:t> </a:t>
            </a:r>
            <a:r>
              <a:rPr lang="en-US" sz="4800" dirty="0" smtClean="0"/>
              <a:t>  This happens because of income and substitution effect</a:t>
            </a:r>
            <a:endParaRPr lang="en-IN" sz="4800" dirty="0" smtClean="0"/>
          </a:p>
          <a:p>
            <a:pPr>
              <a:buNone/>
            </a:pPr>
            <a:endParaRPr lang="en-IN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Determinants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Price of related commodities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Rounded Rectangle 3"/>
          <p:cNvSpPr/>
          <p:nvPr/>
        </p:nvSpPr>
        <p:spPr>
          <a:xfrm>
            <a:off x="928662" y="1928802"/>
            <a:ext cx="7358114" cy="2436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Complementary goods ( Pen and ink)</a:t>
            </a:r>
          </a:p>
          <a:p>
            <a:r>
              <a:rPr lang="en-US" sz="2400" dirty="0" smtClean="0"/>
              <a:t>Price of one good 			- Decreases</a:t>
            </a:r>
          </a:p>
          <a:p>
            <a:r>
              <a:rPr lang="en-US" sz="2400" dirty="0" smtClean="0"/>
              <a:t>Demand of other goods		- Increases</a:t>
            </a:r>
            <a:r>
              <a:rPr lang="en-US" dirty="0" smtClean="0"/>
              <a:t>			</a:t>
            </a:r>
          </a:p>
          <a:p>
            <a:endParaRPr lang="en-US" dirty="0"/>
          </a:p>
          <a:p>
            <a:r>
              <a:rPr lang="en-US" sz="2800" dirty="0" smtClean="0"/>
              <a:t>  		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115616" y="4437112"/>
            <a:ext cx="7056784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Substituting goods ( tea and coffee)</a:t>
            </a:r>
          </a:p>
          <a:p>
            <a:r>
              <a:rPr lang="en-US" sz="2400" dirty="0" smtClean="0"/>
              <a:t>Price of one good 			- Decreases</a:t>
            </a:r>
          </a:p>
          <a:p>
            <a:r>
              <a:rPr lang="en-US" sz="2400" dirty="0" smtClean="0"/>
              <a:t>Demand of other goods		- Decreases</a:t>
            </a:r>
            <a:r>
              <a:rPr lang="en-US" dirty="0" smtClean="0"/>
              <a:t>			</a:t>
            </a:r>
          </a:p>
          <a:p>
            <a:endParaRPr lang="en-US" dirty="0"/>
          </a:p>
          <a:p>
            <a:r>
              <a:rPr lang="en-US" sz="2800" dirty="0" smtClean="0"/>
              <a:t>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Determinants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of income of the households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IN" dirty="0"/>
          </a:p>
        </p:txBody>
      </p:sp>
      <p:sp>
        <p:nvSpPr>
          <p:cNvPr id="5" name="Rounded Rectangle 4"/>
          <p:cNvSpPr/>
          <p:nvPr/>
        </p:nvSpPr>
        <p:spPr>
          <a:xfrm>
            <a:off x="971600" y="2420888"/>
            <a:ext cx="712879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Average Income 			Increases</a:t>
            </a:r>
          </a:p>
          <a:p>
            <a:pPr algn="ctr"/>
            <a:r>
              <a:rPr lang="en-US" sz="2400" dirty="0" smtClean="0"/>
              <a:t>Quantity demanded of a good	Increases</a:t>
            </a:r>
            <a:endParaRPr lang="en-IN" sz="2400" dirty="0"/>
          </a:p>
        </p:txBody>
      </p:sp>
      <p:sp>
        <p:nvSpPr>
          <p:cNvPr id="6" name="Down Arrow 5"/>
          <p:cNvSpPr/>
          <p:nvPr/>
        </p:nvSpPr>
        <p:spPr>
          <a:xfrm>
            <a:off x="4427984" y="3933056"/>
            <a:ext cx="43204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ounded Rectangle 6"/>
          <p:cNvSpPr/>
          <p:nvPr/>
        </p:nvSpPr>
        <p:spPr>
          <a:xfrm>
            <a:off x="1043608" y="4581128"/>
            <a:ext cx="7128792" cy="1440160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Exception: Inferior goods</a:t>
            </a:r>
          </a:p>
          <a:p>
            <a:pPr algn="ctr"/>
            <a:r>
              <a:rPr lang="en-US" sz="2400" dirty="0" smtClean="0"/>
              <a:t>Average Income                            Increases</a:t>
            </a:r>
          </a:p>
          <a:p>
            <a:pPr algn="ctr"/>
            <a:r>
              <a:rPr lang="en-US" sz="2400" dirty="0" smtClean="0"/>
              <a:t>Quantity demanded of a good    Decreases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514</TotalTime>
  <Words>1439</Words>
  <Application>Microsoft Office PowerPoint</Application>
  <PresentationFormat>On-screen Show (4:3)</PresentationFormat>
  <Paragraphs>205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Solstice</vt:lpstr>
      <vt:lpstr>Law of Demand</vt:lpstr>
      <vt:lpstr>Demand</vt:lpstr>
      <vt:lpstr>Types of demand</vt:lpstr>
      <vt:lpstr>Types of demand</vt:lpstr>
      <vt:lpstr>Definitions of demand</vt:lpstr>
      <vt:lpstr>Determinants of demand</vt:lpstr>
      <vt:lpstr>Determinants of demand</vt:lpstr>
      <vt:lpstr>Determinants of demand</vt:lpstr>
      <vt:lpstr>Determinants of demand</vt:lpstr>
      <vt:lpstr>Determinants of demand</vt:lpstr>
      <vt:lpstr>Law of Demand</vt:lpstr>
      <vt:lpstr>Assumption to law of demand</vt:lpstr>
      <vt:lpstr>Explanation</vt:lpstr>
      <vt:lpstr>Demand Schedule</vt:lpstr>
      <vt:lpstr>Individual  demand schedule</vt:lpstr>
      <vt:lpstr>Market demand schedule</vt:lpstr>
      <vt:lpstr>It indicates that when price of ‘X’ is Rs. 1, Demand of A is 4 units and Demand of B is 5 units. The market demand is 9 units. </vt:lpstr>
      <vt:lpstr>Demand Curve</vt:lpstr>
      <vt:lpstr>Slide 19</vt:lpstr>
      <vt:lpstr>Why does demand curve slope downward?</vt:lpstr>
      <vt:lpstr>Why does demand curve slope downward?</vt:lpstr>
      <vt:lpstr>Exceptions to the law of demand</vt:lpstr>
      <vt:lpstr>Exceptions to the law of demand</vt:lpstr>
      <vt:lpstr>Expansion and Contraction in demand</vt:lpstr>
      <vt:lpstr>Increase and decrease in demand</vt:lpstr>
      <vt:lpstr>Distinction between extension and increase in demand</vt:lpstr>
      <vt:lpstr>Distinction between contraction and decrease in demand</vt:lpstr>
      <vt:lpstr>Slide 28</vt:lpstr>
      <vt:lpstr>Quiz</vt:lpstr>
      <vt:lpstr>Quiz</vt:lpstr>
      <vt:lpstr>Quiz</vt:lpstr>
      <vt:lpstr>Quiz</vt:lpstr>
      <vt:lpstr>Quiz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of demand</dc:title>
  <dc:creator>shwet shrut</dc:creator>
  <cp:lastModifiedBy>admin</cp:lastModifiedBy>
  <cp:revision>46</cp:revision>
  <dcterms:created xsi:type="dcterms:W3CDTF">2011-08-28T09:12:50Z</dcterms:created>
  <dcterms:modified xsi:type="dcterms:W3CDTF">2018-12-28T03:12:32Z</dcterms:modified>
</cp:coreProperties>
</file>