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2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0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40C7B-DD25-450F-A124-A8204B168020}" type="datetimeFigureOut">
              <a:rPr lang="en-IN" smtClean="0"/>
              <a:pPr/>
              <a:t>28-12-2018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CAE55-A6CB-4EAF-A819-3E5A2192D46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042" y="428604"/>
            <a:ext cx="6858048" cy="1071570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en-US" sz="5400" dirty="0" smtClean="0"/>
              <a:t>Elasticity of Demand</a:t>
            </a:r>
            <a:endParaRPr lang="en-IN" sz="5400" dirty="0"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47828" y="1785926"/>
            <a:ext cx="6853262" cy="449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tIns="0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Algerian" pitchFamily="82" charset="0"/>
              </a:rPr>
              <a:t>By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lgerian" pitchFamily="82" charset="0"/>
              </a:rPr>
              <a:t>Dr. </a:t>
            </a:r>
            <a:r>
              <a:rPr lang="en-US" sz="3200" b="1" i="1" dirty="0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V.S. </a:t>
            </a:r>
            <a:r>
              <a:rPr lang="en-US" sz="3200" b="1" i="1" dirty="0" err="1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Karpe</a:t>
            </a:r>
            <a:endParaRPr kumimoji="0" lang="en-US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lgerian" pitchFamily="82" charset="0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Lucida Calligraphy" pitchFamily="66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Lucida Calligraphy" pitchFamily="66" charset="0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Lucida Calligraphy" pitchFamily="66" charset="0"/>
              <a:ea typeface="+mn-ea"/>
              <a:cs typeface="+mn-cs"/>
            </a:endParaRPr>
          </a:p>
          <a:p>
            <a:pPr marL="274320" indent="-27432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2600" i="1" dirty="0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Dept. of Economics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200" dirty="0" err="1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Sarvajanik</a:t>
            </a:r>
            <a:r>
              <a:rPr lang="en-US" sz="2200" dirty="0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 Arts &amp; Commerce College, </a:t>
            </a:r>
            <a:r>
              <a:rPr lang="en-US" sz="2200" dirty="0" err="1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Visarwadi</a:t>
            </a:r>
            <a:r>
              <a:rPr lang="en-US" sz="2200" dirty="0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, Tal. </a:t>
            </a:r>
            <a:r>
              <a:rPr lang="en-US" sz="2200" dirty="0" err="1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Navapur</a:t>
            </a:r>
            <a:r>
              <a:rPr lang="en-US" sz="2200" dirty="0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, Dist. </a:t>
            </a:r>
            <a:r>
              <a:rPr lang="en-US" sz="2200" dirty="0" err="1" smtClean="0"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Nandurbar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Calligraphy" pitchFamily="66" charset="0"/>
                <a:ea typeface="+mn-ea"/>
                <a:cs typeface="+mn-cs"/>
              </a:rPr>
              <a:t> (MH)</a:t>
            </a:r>
            <a:endParaRPr kumimoji="0" lang="en-US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 elasticity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Refers to measuring the elasticity at a particular point on the demand curve.</a:t>
            </a:r>
          </a:p>
          <a:p>
            <a:r>
              <a:rPr lang="en-US" dirty="0" smtClean="0"/>
              <a:t>Defined as </a:t>
            </a:r>
            <a:r>
              <a:rPr lang="en-US" dirty="0" err="1" smtClean="0"/>
              <a:t>dq</a:t>
            </a:r>
            <a:r>
              <a:rPr lang="en-US" dirty="0" smtClean="0"/>
              <a:t>/</a:t>
            </a:r>
            <a:r>
              <a:rPr lang="en-US" dirty="0" err="1" smtClean="0"/>
              <a:t>dp</a:t>
            </a:r>
            <a:r>
              <a:rPr lang="en-US" dirty="0" smtClean="0"/>
              <a:t> x p/q</a:t>
            </a:r>
          </a:p>
          <a:p>
            <a:pPr>
              <a:buNone/>
            </a:pPr>
            <a:r>
              <a:rPr lang="en-US" dirty="0" smtClean="0"/>
              <a:t>Where </a:t>
            </a:r>
            <a:r>
              <a:rPr lang="en-US" dirty="0" err="1" smtClean="0"/>
              <a:t>dq</a:t>
            </a:r>
            <a:r>
              <a:rPr lang="en-US" dirty="0" smtClean="0"/>
              <a:t>/</a:t>
            </a:r>
            <a:r>
              <a:rPr lang="en-US" dirty="0" err="1" smtClean="0"/>
              <a:t>dp</a:t>
            </a:r>
            <a:r>
              <a:rPr lang="en-US" dirty="0" smtClean="0"/>
              <a:t> is the derivative of quantity q </a:t>
            </a:r>
            <a:r>
              <a:rPr lang="en-US" dirty="0" err="1" smtClean="0"/>
              <a:t>w.r.t</a:t>
            </a:r>
            <a:r>
              <a:rPr lang="en-US" dirty="0" smtClean="0"/>
              <a:t> price p on the demand curve.</a:t>
            </a:r>
          </a:p>
          <a:p>
            <a:pPr>
              <a:buNone/>
            </a:pPr>
            <a:r>
              <a:rPr lang="en-US" dirty="0" smtClean="0"/>
              <a:t>Point elasticity = Upper segment / Lower segment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 Elasticity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Arc elasticity measures elasticity at the mid point of an arc between any two points on a demand curve.</a:t>
            </a:r>
          </a:p>
          <a:p>
            <a:r>
              <a:rPr lang="en-US" dirty="0" smtClean="0"/>
              <a:t>Elasticity = q1-q2/q1+q2   X p1 +p2/ p1-p2</a:t>
            </a:r>
          </a:p>
          <a:p>
            <a:r>
              <a:rPr lang="en-US" dirty="0" smtClean="0"/>
              <a:t>Where p1 = original price</a:t>
            </a:r>
          </a:p>
          <a:p>
            <a:pPr>
              <a:buNone/>
            </a:pPr>
            <a:r>
              <a:rPr lang="en-US" dirty="0" smtClean="0"/>
              <a:t>		       q1 = original quantity</a:t>
            </a:r>
          </a:p>
          <a:p>
            <a:pPr>
              <a:buNone/>
            </a:pPr>
            <a:r>
              <a:rPr lang="en-US" dirty="0" smtClean="0"/>
              <a:t>		        p2 = new price</a:t>
            </a:r>
          </a:p>
          <a:p>
            <a:pPr>
              <a:buNone/>
            </a:pPr>
            <a:r>
              <a:rPr lang="en-US" dirty="0" smtClean="0"/>
              <a:t>		       q2 = new quantity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outlay method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/>
          <a:lstStyle/>
          <a:p>
            <a:r>
              <a:rPr lang="en-US" dirty="0" smtClean="0"/>
              <a:t>Elasticity is measured by comparing expenditure levels before and after any change in price.</a:t>
            </a:r>
          </a:p>
          <a:p>
            <a:pPr>
              <a:buNone/>
            </a:pPr>
            <a:endParaRPr lang="en-IN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14348" y="3429000"/>
          <a:ext cx="7416824" cy="3024336"/>
        </p:xfrm>
        <a:graphic>
          <a:graphicData uri="http://schemas.openxmlformats.org/presentationml/2006/ole">
            <p:oleObj spid="_x0000_s2050" name="Document" r:id="rId3" imgW="5864121" imgH="137833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Determinants of price elasticity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Availability of substitutes</a:t>
            </a:r>
          </a:p>
          <a:p>
            <a:r>
              <a:rPr lang="en-US" dirty="0" smtClean="0"/>
              <a:t>Proportion of income spent on the commodity</a:t>
            </a:r>
          </a:p>
          <a:p>
            <a:r>
              <a:rPr lang="en-US" dirty="0" smtClean="0"/>
              <a:t>Nature of need that the commodity satisfies</a:t>
            </a:r>
          </a:p>
          <a:p>
            <a:r>
              <a:rPr lang="en-US" dirty="0" smtClean="0"/>
              <a:t>Number of uses to which a commodity can be put</a:t>
            </a:r>
          </a:p>
          <a:p>
            <a:r>
              <a:rPr lang="en-US" dirty="0" smtClean="0"/>
              <a:t>Time</a:t>
            </a:r>
          </a:p>
          <a:p>
            <a:r>
              <a:rPr lang="en-US" dirty="0" smtClean="0"/>
              <a:t>Consumer habits</a:t>
            </a:r>
          </a:p>
          <a:p>
            <a:r>
              <a:rPr lang="en-US" dirty="0" smtClean="0"/>
              <a:t>Price range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Income elasticity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Income elasticity is the degree of responsiveness of quantity demanded to a small change in the income of the consumers</a:t>
            </a:r>
          </a:p>
          <a:p>
            <a:r>
              <a:rPr lang="en-US" dirty="0" smtClean="0"/>
              <a:t>The relationship between income elasticity of goods and proportion of income spent on it can be described in the following propositions.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Propositions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If the proportion of income spent on goods remain the same as income increases, then income elasticity for the goods is equal to one.</a:t>
            </a:r>
          </a:p>
          <a:p>
            <a:r>
              <a:rPr lang="en-US" dirty="0" smtClean="0"/>
              <a:t>If the proportion of income spent on goods Increases as income increases, then income elasticity for the goods is greater than one</a:t>
            </a:r>
          </a:p>
          <a:p>
            <a:r>
              <a:rPr lang="en-US" dirty="0" smtClean="0"/>
              <a:t>If the proportion of income spent on goods decreases as income increases, then income elasticity for the goods is less than one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Positive Income elasticity of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with an increase in the income of the consumer, the demand for the good increases and vice versa.</a:t>
            </a:r>
          </a:p>
          <a:p>
            <a:r>
              <a:rPr lang="en-US" dirty="0" smtClean="0"/>
              <a:t>It is positive in case of normal goods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Negative Income elasticity of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increase in income of the consumer is accompanied by a fall in the demand of goods</a:t>
            </a:r>
          </a:p>
          <a:p>
            <a:r>
              <a:rPr lang="en-US" dirty="0" smtClean="0"/>
              <a:t>It happens in case of inferior goods or </a:t>
            </a:r>
            <a:r>
              <a:rPr lang="en-US" dirty="0" err="1" smtClean="0"/>
              <a:t>Giffen</a:t>
            </a:r>
            <a:r>
              <a:rPr lang="en-US" dirty="0" smtClean="0"/>
              <a:t> goods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Zero Income elasticity of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change in the income of a consumer does not have any effect on the demand</a:t>
            </a:r>
          </a:p>
          <a:p>
            <a:r>
              <a:rPr lang="en-US" dirty="0" smtClean="0"/>
              <a:t>Demand for necessaries like oil, salt etc have zero income elasticity of demand 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Cross Elasticity of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Cross elasticity of demand is the change in the demand of one good in response to a change in the price of another good.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Ec</a:t>
            </a:r>
            <a:r>
              <a:rPr lang="en-US" dirty="0" smtClean="0"/>
              <a:t> = ∆</a:t>
            </a:r>
            <a:r>
              <a:rPr lang="en-US" dirty="0" err="1" smtClean="0"/>
              <a:t>q</a:t>
            </a:r>
            <a:r>
              <a:rPr lang="en-US" sz="2000" dirty="0" err="1" smtClean="0"/>
              <a:t>x</a:t>
            </a:r>
            <a:r>
              <a:rPr lang="en-US" sz="2000" dirty="0" smtClean="0"/>
              <a:t>  		</a:t>
            </a:r>
            <a:r>
              <a:rPr lang="en-US" dirty="0" err="1" smtClean="0"/>
              <a:t>p</a:t>
            </a:r>
            <a:r>
              <a:rPr lang="en-US" sz="1800" dirty="0" err="1" smtClean="0"/>
              <a:t>y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                    ---------                </a:t>
            </a:r>
            <a:r>
              <a:rPr lang="en-US" sz="4200" dirty="0" smtClean="0"/>
              <a:t>X</a:t>
            </a:r>
            <a:r>
              <a:rPr lang="en-US" sz="1800" dirty="0" smtClean="0"/>
              <a:t>	-----------</a:t>
            </a:r>
          </a:p>
          <a:p>
            <a:pPr>
              <a:buNone/>
            </a:pPr>
            <a:r>
              <a:rPr lang="en-US" sz="1800" dirty="0" smtClean="0"/>
              <a:t>		   </a:t>
            </a:r>
            <a:r>
              <a:rPr lang="en-US" dirty="0" smtClean="0"/>
              <a:t>∆</a:t>
            </a:r>
            <a:r>
              <a:rPr lang="en-US" dirty="0" err="1" smtClean="0"/>
              <a:t>p</a:t>
            </a:r>
            <a:r>
              <a:rPr lang="en-US" sz="2400" dirty="0" err="1" smtClean="0"/>
              <a:t>y</a:t>
            </a:r>
            <a:r>
              <a:rPr lang="en-US" sz="2400" dirty="0" smtClean="0"/>
              <a:t>	</a:t>
            </a:r>
            <a:r>
              <a:rPr lang="en-US" dirty="0" smtClean="0"/>
              <a:t>  	 </a:t>
            </a:r>
            <a:r>
              <a:rPr lang="en-US" dirty="0" err="1" smtClean="0"/>
              <a:t>q</a:t>
            </a:r>
            <a:r>
              <a:rPr lang="en-US" sz="2400" dirty="0" err="1" smtClean="0"/>
              <a:t>x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Where </a:t>
            </a:r>
            <a:r>
              <a:rPr lang="en-US" sz="2400" dirty="0" err="1" smtClean="0"/>
              <a:t>Ec</a:t>
            </a:r>
            <a:r>
              <a:rPr lang="en-US" sz="2400" dirty="0" smtClean="0"/>
              <a:t> = Cross elasticity of demand</a:t>
            </a:r>
          </a:p>
          <a:p>
            <a:pPr>
              <a:buNone/>
            </a:pPr>
            <a:r>
              <a:rPr lang="en-US" sz="2400" dirty="0" smtClean="0"/>
              <a:t> </a:t>
            </a:r>
            <a:r>
              <a:rPr lang="en-US" sz="1800" dirty="0" smtClean="0"/>
              <a:t>		</a:t>
            </a:r>
            <a:r>
              <a:rPr lang="en-US" sz="3000" dirty="0" smtClean="0"/>
              <a:t> </a:t>
            </a:r>
            <a:r>
              <a:rPr lang="en-US" sz="3000" dirty="0" err="1" smtClean="0"/>
              <a:t>q</a:t>
            </a:r>
            <a:r>
              <a:rPr lang="en-US" sz="1900" dirty="0" err="1" smtClean="0"/>
              <a:t>x</a:t>
            </a:r>
            <a:r>
              <a:rPr lang="en-US" sz="1900" dirty="0" smtClean="0"/>
              <a:t> = </a:t>
            </a:r>
            <a:r>
              <a:rPr lang="en-US" sz="2400" dirty="0" smtClean="0"/>
              <a:t>original quantity demanded of  X</a:t>
            </a:r>
          </a:p>
          <a:p>
            <a:pPr>
              <a:buNone/>
            </a:pPr>
            <a:r>
              <a:rPr lang="en-US" sz="2400" dirty="0" smtClean="0"/>
              <a:t>		 ∆</a:t>
            </a:r>
            <a:r>
              <a:rPr lang="en-US" sz="2400" dirty="0" err="1" smtClean="0"/>
              <a:t>q</a:t>
            </a:r>
            <a:r>
              <a:rPr lang="en-US" sz="1600" dirty="0" err="1" smtClean="0"/>
              <a:t>x</a:t>
            </a:r>
            <a:r>
              <a:rPr lang="en-US" sz="1600" dirty="0" smtClean="0"/>
              <a:t>   = </a:t>
            </a:r>
            <a:r>
              <a:rPr lang="en-US" sz="2400" dirty="0" smtClean="0"/>
              <a:t>Change in quantity demanded of X</a:t>
            </a:r>
          </a:p>
          <a:p>
            <a:pPr>
              <a:buNone/>
            </a:pPr>
            <a:r>
              <a:rPr lang="en-US" sz="1800" dirty="0" smtClean="0"/>
              <a:t>		 </a:t>
            </a:r>
            <a:r>
              <a:rPr lang="en-US" sz="2400" dirty="0" err="1" smtClean="0"/>
              <a:t>py</a:t>
            </a:r>
            <a:r>
              <a:rPr lang="en-US" sz="2400" dirty="0" smtClean="0"/>
              <a:t>  = Original price of Y	</a:t>
            </a:r>
            <a:r>
              <a:rPr lang="en-US" sz="1800" dirty="0" smtClean="0"/>
              <a:t>	 </a:t>
            </a:r>
          </a:p>
          <a:p>
            <a:pPr>
              <a:buNone/>
            </a:pPr>
            <a:r>
              <a:rPr lang="en-US" sz="1800" dirty="0" smtClean="0"/>
              <a:t>		</a:t>
            </a:r>
            <a:r>
              <a:rPr lang="en-US" dirty="0" smtClean="0"/>
              <a:t>∆</a:t>
            </a:r>
            <a:r>
              <a:rPr lang="en-US" dirty="0" err="1" smtClean="0"/>
              <a:t>p</a:t>
            </a:r>
            <a:r>
              <a:rPr lang="en-US" sz="2400" dirty="0" err="1" smtClean="0"/>
              <a:t>y</a:t>
            </a:r>
            <a:r>
              <a:rPr lang="en-US" sz="2400" dirty="0" smtClean="0"/>
              <a:t> = Change in Price of 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 a result of fall in the price of radio from Rs. 500 to Rs. 400, quantity demanded increases from 100 radios to 150 radios.</a:t>
            </a:r>
          </a:p>
          <a:p>
            <a:r>
              <a:rPr lang="en-US" dirty="0" smtClean="0"/>
              <a:t>As a result of fall in the price of wheat from Rs. 10 per kg to Rs. 9 per kg, the demand increases from 500 </a:t>
            </a:r>
            <a:r>
              <a:rPr lang="en-US" dirty="0" err="1" smtClean="0"/>
              <a:t>kgs</a:t>
            </a:r>
            <a:r>
              <a:rPr lang="en-US" dirty="0" smtClean="0"/>
              <a:t> to 520 </a:t>
            </a:r>
            <a:r>
              <a:rPr lang="en-US" dirty="0" err="1" smtClean="0"/>
              <a:t>kgs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 a result of a fall in the price of salt from Rs. 3 per kg to Rs. 2.50 per kg, the demand increases from 1000 to 1005 </a:t>
            </a:r>
            <a:r>
              <a:rPr lang="en-US" dirty="0" err="1" smtClean="0"/>
              <a:t>kgs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Positive cross elasticity of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positive in case of substitute goods.</a:t>
            </a:r>
          </a:p>
          <a:p>
            <a:r>
              <a:rPr lang="en-US" dirty="0" smtClean="0"/>
              <a:t>For ex, a rise in the price of coffee will lead to a rise in demand for tea.</a:t>
            </a:r>
          </a:p>
          <a:p>
            <a:r>
              <a:rPr lang="en-US" dirty="0" smtClean="0"/>
              <a:t>The curve slopes upward from left to right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Negative cross elasticity of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negative in case of complementary goods</a:t>
            </a:r>
          </a:p>
          <a:p>
            <a:r>
              <a:rPr lang="en-US" dirty="0" smtClean="0"/>
              <a:t>For ex, an increase in the price of bread will lead to a fall in the demand for butter</a:t>
            </a:r>
          </a:p>
          <a:p>
            <a:r>
              <a:rPr lang="en-US" dirty="0" smtClean="0"/>
              <a:t>The curve slopes downward from left to right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Zero cross elasticity of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Cross elasticity demand is zero when two goods are not related to each other.</a:t>
            </a:r>
          </a:p>
          <a:p>
            <a:r>
              <a:rPr lang="en-US" dirty="0" smtClean="0"/>
              <a:t>For ex, rise in the price of wheat will have no effect on the demand for shoes.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Read the following data and answer the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XYZ are 3 commodities. X and Y are complements whereas X and Z are substitutes.</a:t>
            </a:r>
          </a:p>
          <a:p>
            <a:r>
              <a:rPr lang="en-US" dirty="0" smtClean="0"/>
              <a:t>A shopkeeper sells commodity X at Rs. 40 per piece. At this price he is able to sell 100 pieces of X per month. After some time he decreases the price of X to Rs. 20. Following the price decrease: </a:t>
            </a:r>
          </a:p>
          <a:p>
            <a:r>
              <a:rPr lang="en-US" dirty="0" smtClean="0"/>
              <a:t>He is able to sell 150 pieces a month</a:t>
            </a:r>
          </a:p>
          <a:p>
            <a:r>
              <a:rPr lang="en-US" dirty="0" smtClean="0"/>
              <a:t>The demand for Y increases from 25 units to 50 units</a:t>
            </a:r>
          </a:p>
          <a:p>
            <a:r>
              <a:rPr lang="en-US" dirty="0" smtClean="0"/>
              <a:t>The demand for commodity Z decreases from 150 units to 75 units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price elasticity of demand when the price of X decreases from Rs. 40 to Rs. 20 will be equal to :</a:t>
            </a:r>
          </a:p>
          <a:p>
            <a:r>
              <a:rPr lang="en-US" dirty="0" smtClean="0"/>
              <a:t>1.5</a:t>
            </a:r>
          </a:p>
          <a:p>
            <a:r>
              <a:rPr lang="en-US" dirty="0" smtClean="0"/>
              <a:t>1.0</a:t>
            </a:r>
          </a:p>
          <a:p>
            <a:r>
              <a:rPr lang="en-US" dirty="0" smtClean="0"/>
              <a:t>1.66</a:t>
            </a:r>
          </a:p>
          <a:p>
            <a:r>
              <a:rPr lang="en-US" dirty="0" smtClean="0"/>
              <a:t>0.6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cross elasticity of demand for Y when the price of X decreases from Rs. 40 to Rs. 20 is equal to:</a:t>
            </a:r>
          </a:p>
          <a:p>
            <a:r>
              <a:rPr lang="en-US" dirty="0" smtClean="0"/>
              <a:t>+1</a:t>
            </a:r>
          </a:p>
          <a:p>
            <a:r>
              <a:rPr lang="en-US" dirty="0" smtClean="0"/>
              <a:t>-1</a:t>
            </a:r>
          </a:p>
          <a:p>
            <a:r>
              <a:rPr lang="en-US" dirty="0" smtClean="0"/>
              <a:t>-1.5</a:t>
            </a:r>
          </a:p>
          <a:p>
            <a:r>
              <a:rPr lang="en-US" dirty="0" smtClean="0"/>
              <a:t>1.5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Elasticity of Demand as the responsiveness of the quantity demanded of a good to changes in one of the variables on which demand depends.</a:t>
            </a:r>
          </a:p>
          <a:p>
            <a:r>
              <a:rPr lang="en-US" dirty="0" smtClean="0"/>
              <a:t>It is the percentage change in quantity demanded divided by the percentage change in one of the variables on which demand depends. </a:t>
            </a:r>
          </a:p>
          <a:p>
            <a:r>
              <a:rPr lang="en-US" dirty="0" smtClean="0"/>
              <a:t>These variables are price of the commodity, price of the related commodities, income of the consumers.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Price Elasticity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expresses the response of quantity demanded to a change in its price, ceteris paribus.</a:t>
            </a:r>
          </a:p>
          <a:p>
            <a:r>
              <a:rPr lang="en-US" dirty="0" smtClean="0"/>
              <a:t>Price Elasticity = </a:t>
            </a:r>
            <a:r>
              <a:rPr lang="en-US" dirty="0" err="1" smtClean="0"/>
              <a:t>Ep</a:t>
            </a:r>
            <a:endParaRPr lang="en-US" dirty="0" smtClean="0"/>
          </a:p>
          <a:p>
            <a:r>
              <a:rPr lang="en-US" dirty="0" err="1" smtClean="0"/>
              <a:t>Ep</a:t>
            </a:r>
            <a:r>
              <a:rPr lang="en-US" dirty="0" smtClean="0"/>
              <a:t> = % change in quantity demanded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------------------------------------------------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% change in price</a:t>
            </a:r>
          </a:p>
          <a:p>
            <a:pPr>
              <a:buNone/>
            </a:pPr>
            <a:r>
              <a:rPr lang="en-US" dirty="0" err="1" smtClean="0"/>
              <a:t>Ep</a:t>
            </a:r>
            <a:r>
              <a:rPr lang="en-US" dirty="0" smtClean="0"/>
              <a:t>= Change in quantity X Original price</a:t>
            </a:r>
          </a:p>
          <a:p>
            <a:pPr>
              <a:buNone/>
            </a:pPr>
            <a:r>
              <a:rPr lang="en-US" dirty="0" smtClean="0"/>
              <a:t>	    ------------------------	   ------------------------</a:t>
            </a:r>
          </a:p>
          <a:p>
            <a:pPr>
              <a:buNone/>
            </a:pPr>
            <a:r>
              <a:rPr lang="en-US" dirty="0" smtClean="0"/>
              <a:t>	   Change in price           Original quantity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price of a commodity decreases from Rs. 6 to Rs.  4 and the quantity demanded increases from 10 units to 15 units.  Find the co-efficient of </a:t>
            </a:r>
            <a:r>
              <a:rPr lang="en-US" smtClean="0"/>
              <a:t>price elasticity.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Interpreting numerical values of elasticity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numerical value of elasticity of demand can assume any value between zero and infinity</a:t>
            </a:r>
          </a:p>
          <a:p>
            <a:r>
              <a:rPr lang="en-US" dirty="0" smtClean="0"/>
              <a:t>Elasticity is zero, if there is no change in quantity demanded when price changes.</a:t>
            </a:r>
          </a:p>
          <a:p>
            <a:r>
              <a:rPr lang="en-US" dirty="0" smtClean="0"/>
              <a:t>Elasticity is one if the percentage change in quantity demanded is equal to the percentage change in price.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Interpreting numerical values of elasticity of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Elasticity is greater than one when the percentage change in quantity demanded is more than the percentage change in price.</a:t>
            </a:r>
          </a:p>
          <a:p>
            <a:r>
              <a:rPr lang="en-US" dirty="0" smtClean="0"/>
              <a:t>Elasticity is less than one when the percentage change in quantity demanded is less than the percentage change in price</a:t>
            </a:r>
          </a:p>
          <a:p>
            <a:r>
              <a:rPr lang="en-US" dirty="0" smtClean="0"/>
              <a:t>Elasticity is infinity when a small reduction in price raises the demand from zero to infinity.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74725" y="762000"/>
          <a:ext cx="7407275" cy="6553200"/>
        </p:xfrm>
        <a:graphic>
          <a:graphicData uri="http://schemas.openxmlformats.org/presentationml/2006/ole">
            <p:oleObj spid="_x0000_s1026" name="Document" r:id="rId3" imgW="5995525" imgH="519460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Methods of measuring elasticity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Percentage method</a:t>
            </a:r>
          </a:p>
          <a:p>
            <a:pPr>
              <a:buNone/>
            </a:pPr>
            <a:r>
              <a:rPr lang="en-US" dirty="0" smtClean="0"/>
              <a:t>( Suppose quantity demanded of coconut is initially 800 units at a price of Rs. 10 and increases to 1000 units when price falls to Rs. 8. Calculate price elasticity of demand of coconut)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1101</Words>
  <Application>Microsoft Office PowerPoint</Application>
  <PresentationFormat>On-screen Show (4:3)</PresentationFormat>
  <Paragraphs>116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Document</vt:lpstr>
      <vt:lpstr>Elasticity of Demand</vt:lpstr>
      <vt:lpstr>Examples</vt:lpstr>
      <vt:lpstr>Definition</vt:lpstr>
      <vt:lpstr>Price Elasticity</vt:lpstr>
      <vt:lpstr>Example</vt:lpstr>
      <vt:lpstr>Interpreting numerical values of elasticity of demand</vt:lpstr>
      <vt:lpstr>Interpreting numerical values of elasticity of demand</vt:lpstr>
      <vt:lpstr>Slide 8</vt:lpstr>
      <vt:lpstr>Methods of measuring elasticity</vt:lpstr>
      <vt:lpstr>Point elasticity of demand</vt:lpstr>
      <vt:lpstr>Arc Elasticity method</vt:lpstr>
      <vt:lpstr>Total outlay method</vt:lpstr>
      <vt:lpstr>Determinants of price elasticity of demand</vt:lpstr>
      <vt:lpstr>Income elasticity of demand</vt:lpstr>
      <vt:lpstr>Propositions</vt:lpstr>
      <vt:lpstr>Positive Income elasticity of demand</vt:lpstr>
      <vt:lpstr>Negative Income elasticity of demand</vt:lpstr>
      <vt:lpstr>Zero Income elasticity of demand</vt:lpstr>
      <vt:lpstr>Cross Elasticity of Demand</vt:lpstr>
      <vt:lpstr>Positive cross elasticity of demand</vt:lpstr>
      <vt:lpstr>Negative cross elasticity of demand</vt:lpstr>
      <vt:lpstr>Zero cross elasticity of demand</vt:lpstr>
      <vt:lpstr>Read the following data and answer the questions</vt:lpstr>
      <vt:lpstr>Quiz</vt:lpstr>
      <vt:lpstr>Quiz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Elasticity of Demand</dc:title>
  <dc:creator>shwet shrut</dc:creator>
  <cp:lastModifiedBy>admin</cp:lastModifiedBy>
  <cp:revision>35</cp:revision>
  <dcterms:created xsi:type="dcterms:W3CDTF">2011-09-04T12:10:52Z</dcterms:created>
  <dcterms:modified xsi:type="dcterms:W3CDTF">2018-12-28T03:12:55Z</dcterms:modified>
</cp:coreProperties>
</file>